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handoutMasterIdLst>
    <p:handoutMasterId r:id="rId14"/>
  </p:handoutMasterIdLst>
  <p:sldIdLst>
    <p:sldId id="1120" r:id="rId2"/>
    <p:sldId id="2131" r:id="rId3"/>
    <p:sldId id="2132" r:id="rId4"/>
    <p:sldId id="2133" r:id="rId5"/>
    <p:sldId id="2119" r:id="rId6"/>
    <p:sldId id="2081" r:id="rId7"/>
    <p:sldId id="2135" r:id="rId8"/>
    <p:sldId id="2136" r:id="rId9"/>
    <p:sldId id="2137" r:id="rId10"/>
    <p:sldId id="2138" r:id="rId11"/>
    <p:sldId id="2139" r:id="rId12"/>
  </p:sldIdLst>
  <p:sldSz cx="8686800" cy="6400800"/>
  <p:notesSz cx="6997700" cy="9271000"/>
  <p:defaultTextStyle>
    <a:defPPr>
      <a:defRPr lang="en-US"/>
    </a:defPPr>
    <a:lvl1pPr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FFFF99"/>
    <a:srgbClr val="009900"/>
    <a:srgbClr val="008000"/>
    <a:srgbClr val="339933"/>
    <a:srgbClr val="26C2FF"/>
    <a:srgbClr val="C9F9FF"/>
    <a:srgbClr val="41F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920" y="-104"/>
      </p:cViewPr>
      <p:guideLst>
        <p:guide orient="horz" pos="2016"/>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55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306513" y="779463"/>
            <a:ext cx="4386262" cy="3232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22338" y="4433888"/>
            <a:ext cx="5143500" cy="4122737"/>
          </a:xfrm>
          <a:prstGeom prst="rect">
            <a:avLst/>
          </a:prstGeom>
          <a:noFill/>
          <a:ln w="12700">
            <a:noFill/>
            <a:miter lim="800000"/>
            <a:headEnd/>
            <a:tailEnd/>
          </a:ln>
          <a:effectLst/>
        </p:spPr>
        <p:txBody>
          <a:bodyPr vert="horz" wrap="square" lIns="93489" tIns="45133" rIns="93489" bIns="451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15392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5"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Multiple views of the Delta Junction area, including sampling of the NEON intensive observation box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UAVSAR image clearly shows water flowing from the the </a:t>
            </a:r>
            <a:r>
              <a:rPr lang="en-US" baseline="0" dirty="0" err="1" smtClean="0">
                <a:latin typeface="Times New Roman" charset="0"/>
                <a:ea typeface="ＭＳ Ｐゴシック" charset="0"/>
                <a:cs typeface="ＭＳ Ｐゴシック" charset="0"/>
              </a:rPr>
              <a:t>Kaskawulsh</a:t>
            </a:r>
            <a:r>
              <a:rPr lang="en-US" baseline="0" dirty="0" smtClean="0">
                <a:latin typeface="Times New Roman" charset="0"/>
                <a:ea typeface="ＭＳ Ｐゴシック" charset="0"/>
                <a:cs typeface="ＭＳ Ｐゴシック" charset="0"/>
              </a:rPr>
              <a:t> Glacier into the Slims River and </a:t>
            </a:r>
            <a:r>
              <a:rPr lang="en-US" baseline="0" dirty="0" err="1" smtClean="0">
                <a:latin typeface="Times New Roman" charset="0"/>
                <a:ea typeface="ＭＳ Ｐゴシック" charset="0"/>
                <a:cs typeface="ＭＳ Ｐゴシック" charset="0"/>
              </a:rPr>
              <a:t>Kluane</a:t>
            </a:r>
            <a:r>
              <a:rPr lang="en-US" baseline="0" dirty="0" smtClean="0">
                <a:latin typeface="Times New Roman" charset="0"/>
                <a:ea typeface="ＭＳ Ｐゴシック" charset="0"/>
                <a:cs typeface="ＭＳ Ｐゴシック" charset="0"/>
              </a:rPr>
              <a:t> Lake. “River Piracy” occurred abruptly in Spring 2016, when </a:t>
            </a:r>
            <a:r>
              <a:rPr lang="en-US" baseline="0" dirty="0" err="1" smtClean="0">
                <a:latin typeface="Times New Roman" charset="0"/>
                <a:ea typeface="ＭＳ Ｐゴシック" charset="0"/>
                <a:cs typeface="ＭＳ Ｐゴシック" charset="0"/>
              </a:rPr>
              <a:t>Kaskawulsh</a:t>
            </a:r>
            <a:r>
              <a:rPr lang="en-US" baseline="0" dirty="0" smtClean="0">
                <a:latin typeface="Times New Roman" charset="0"/>
                <a:ea typeface="ＭＳ Ｐゴシック" charset="0"/>
                <a:cs typeface="ＭＳ Ｐゴシック" charset="0"/>
              </a:rPr>
              <a:t> retreat triggered a shift in its melt began flowing into the </a:t>
            </a:r>
            <a:r>
              <a:rPr lang="en-US" baseline="0" dirty="0" err="1" smtClean="0">
                <a:latin typeface="Times New Roman" charset="0"/>
                <a:ea typeface="ＭＳ Ｐゴシック" charset="0"/>
                <a:cs typeface="ＭＳ Ｐゴシック" charset="0"/>
              </a:rPr>
              <a:t>Kaskawulsh</a:t>
            </a:r>
            <a:r>
              <a:rPr lang="en-US" baseline="0" dirty="0" smtClean="0">
                <a:latin typeface="Times New Roman" charset="0"/>
                <a:ea typeface="ＭＳ Ｐゴシック" charset="0"/>
                <a:cs typeface="ＭＳ Ｐゴシック" charset="0"/>
              </a:rPr>
              <a:t> River rather than the Slims River, leading to a drop of ~1 meter in </a:t>
            </a:r>
            <a:r>
              <a:rPr lang="en-US" baseline="0" dirty="0" err="1" smtClean="0">
                <a:latin typeface="Times New Roman" charset="0"/>
                <a:ea typeface="ＭＳ Ｐゴシック" charset="0"/>
                <a:cs typeface="ＭＳ Ｐゴシック" charset="0"/>
              </a:rPr>
              <a:t>Kluane</a:t>
            </a:r>
            <a:r>
              <a:rPr lang="en-US" baseline="0" dirty="0" smtClean="0">
                <a:latin typeface="Times New Roman" charset="0"/>
                <a:ea typeface="ＭＳ Ｐゴシック" charset="0"/>
                <a:cs typeface="ＭＳ Ｐゴシック" charset="0"/>
              </a:rPr>
              <a:t> Lake level. </a:t>
            </a:r>
            <a:r>
              <a:rPr lang="en-US" baseline="0" dirty="0" err="1" smtClean="0">
                <a:latin typeface="Times New Roman" charset="0"/>
                <a:ea typeface="ＭＳ Ｐゴシック" charset="0"/>
                <a:cs typeface="ＭＳ Ｐゴシック" charset="0"/>
              </a:rPr>
              <a:t>Shugar</a:t>
            </a:r>
            <a:r>
              <a:rPr lang="en-US" baseline="0" dirty="0" smtClean="0">
                <a:latin typeface="Times New Roman" charset="0"/>
                <a:ea typeface="ＭＳ Ｐゴシック" charset="0"/>
                <a:cs typeface="ＭＳ Ｐゴシック" charset="0"/>
              </a:rPr>
              <a:t> et al. [Nature Geoscience, April 2017] </a:t>
            </a:r>
            <a:r>
              <a:rPr lang="en-US" sz="1200" b="0" i="0" u="none" strike="noStrike" kern="1200" baseline="0" dirty="0" smtClean="0">
                <a:solidFill>
                  <a:schemeClr val="tx1"/>
                </a:solidFill>
                <a:latin typeface="Times New Roman" pitchFamily="25" charset="0"/>
                <a:ea typeface="ＭＳ Ｐゴシック" pitchFamily="-110" charset="-128"/>
                <a:cs typeface="ＭＳ Ｐゴシック" pitchFamily="-110" charset="-128"/>
              </a:rPr>
              <a:t>documented how retreat of </a:t>
            </a:r>
            <a:r>
              <a:rPr lang="en-US" sz="1200" b="0" i="0" u="none" strike="noStrike" kern="1200" baseline="0" dirty="0" err="1" smtClean="0">
                <a:solidFill>
                  <a:schemeClr val="tx1"/>
                </a:solidFill>
                <a:latin typeface="Times New Roman" pitchFamily="25" charset="0"/>
                <a:ea typeface="ＭＳ Ｐゴシック" pitchFamily="-110" charset="-128"/>
                <a:cs typeface="ＭＳ Ｐゴシック" pitchFamily="-110" charset="-128"/>
              </a:rPr>
              <a:t>Kaskawulsh</a:t>
            </a:r>
            <a:r>
              <a:rPr lang="en-US" sz="1200" b="0" i="0" u="none" strike="noStrike" kern="1200" baseline="0" dirty="0" smtClean="0">
                <a:solidFill>
                  <a:schemeClr val="tx1"/>
                </a:solidFill>
                <a:latin typeface="Times New Roman" pitchFamily="25" charset="0"/>
                <a:ea typeface="ＭＳ Ｐゴシック" pitchFamily="-110" charset="-128"/>
                <a:cs typeface="ＭＳ Ｐゴシック" pitchFamily="-110" charset="-128"/>
              </a:rPr>
              <a:t> Glacier—one of Canada’s largest glaciers—abruptly and radically altered the regional drainage pattern.</a:t>
            </a:r>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=aPVLyB0Yc6I</a:t>
            </a:r>
            <a:endParaRPr lang="en-US" dirty="0"/>
          </a:p>
        </p:txBody>
      </p:sp>
    </p:spTree>
    <p:extLst>
      <p:ext uri="{BB962C8B-B14F-4D97-AF65-F5344CB8AC3E}">
        <p14:creationId xmlns:p14="http://schemas.microsoft.com/office/powerpoint/2010/main" val="123613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buAutoNum type="alphaUcPeriod"/>
            </a:pPr>
            <a:r>
              <a:rPr lang="en-US" baseline="0" dirty="0" smtClean="0">
                <a:latin typeface="Times New Roman" charset="0"/>
                <a:ea typeface="ＭＳ Ｐゴシック" charset="0"/>
                <a:cs typeface="ＭＳ Ｐゴシック" charset="0"/>
              </a:rPr>
              <a:t>Image of the Scotty Creek watershed, flux towers, and several of its 6 km x 6 km Airborne Observing Intensive (AOI) sites</a:t>
            </a:r>
          </a:p>
          <a:p>
            <a:pPr marL="228600" indent="-228600">
              <a:buAutoNum type="alphaUcPeriod"/>
            </a:pPr>
            <a:r>
              <a:rPr lang="en-US" baseline="0" dirty="0" smtClean="0">
                <a:latin typeface="Times New Roman" charset="0"/>
                <a:ea typeface="ＭＳ Ｐゴシック" charset="0"/>
                <a:cs typeface="ＭＳ Ｐゴシック" charset="0"/>
              </a:rPr>
              <a:t>The boreal forest around Fort Liard is the most productive of the long-term CFS measurement plots across the Northwest Territory</a:t>
            </a:r>
          </a:p>
          <a:p>
            <a:pPr marL="228600" indent="-228600">
              <a:buAutoNum type="alphaUcPeriod"/>
            </a:pPr>
            <a:r>
              <a:rPr lang="en-US" baseline="0" dirty="0" smtClean="0">
                <a:latin typeface="Times New Roman" charset="0"/>
                <a:ea typeface="ＭＳ Ｐゴシック" charset="0"/>
                <a:cs typeface="ＭＳ Ｐゴシック" charset="0"/>
              </a:rPr>
              <a:t>Sampling over long-term measurement sites in the Wolf Creek YT area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A.  Sampling over the permafrost/active layer thickness measurements near Wolf Creek</a:t>
            </a:r>
          </a:p>
          <a:p>
            <a:pPr marL="228600" indent="-228600">
              <a:buAutoNum type="alphaUcPeriod" startAt="2"/>
            </a:pPr>
            <a:r>
              <a:rPr lang="en-US" baseline="0" dirty="0" smtClean="0">
                <a:latin typeface="Times New Roman" charset="0"/>
                <a:ea typeface="ＭＳ Ｐゴシック" charset="0"/>
                <a:cs typeface="ＭＳ Ｐゴシック" charset="0"/>
              </a:rPr>
              <a:t>Transect sampling along </a:t>
            </a:r>
            <a:r>
              <a:rPr lang="en-US" baseline="0" dirty="0" err="1" smtClean="0">
                <a:latin typeface="Times New Roman" charset="0"/>
                <a:ea typeface="ＭＳ Ｐゴシック" charset="0"/>
                <a:cs typeface="ＭＳ Ｐゴシック" charset="0"/>
              </a:rPr>
              <a:t>Kluane</a:t>
            </a:r>
            <a:r>
              <a:rPr lang="en-US" baseline="0" dirty="0" smtClean="0">
                <a:latin typeface="Times New Roman" charset="0"/>
                <a:ea typeface="ＭＳ Ｐゴシック" charset="0"/>
                <a:cs typeface="ＭＳ Ｐゴシック" charset="0"/>
              </a:rPr>
              <a:t> Lake</a:t>
            </a:r>
          </a:p>
          <a:p>
            <a:pPr marL="228600" indent="-228600">
              <a:buAutoNum type="alphaUcPeriod" startAt="2"/>
            </a:pPr>
            <a:r>
              <a:rPr lang="en-US" baseline="0" dirty="0" smtClean="0">
                <a:latin typeface="Times New Roman" charset="0"/>
                <a:ea typeface="ＭＳ Ｐゴシック" charset="0"/>
                <a:cs typeface="ＭＳ Ｐゴシック" charset="0"/>
              </a:rPr>
              <a:t>This line covers the Hyperion acquisition swath of </a:t>
            </a:r>
            <a:r>
              <a:rPr lang="en-US" baseline="0" dirty="0" err="1" smtClean="0">
                <a:latin typeface="Times New Roman" charset="0"/>
                <a:ea typeface="ＭＳ Ｐゴシック" charset="0"/>
                <a:cs typeface="ＭＳ Ｐゴシック" charset="0"/>
              </a:rPr>
              <a:t>Kluane</a:t>
            </a:r>
            <a:r>
              <a:rPr lang="en-US" baseline="0" dirty="0" smtClean="0">
                <a:latin typeface="Times New Roman" charset="0"/>
                <a:ea typeface="ＭＳ Ｐゴシック" charset="0"/>
                <a:cs typeface="ＭＳ Ｐゴシック" charset="0"/>
              </a:rPr>
              <a:t> Lake/Slims River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A&amp;B: these lines support multiple teams looking at the impact of the 2015 fires on tundra, carbon fluxes and wildlife. Ground penetrating radar measurements will be acquired over select ground sites here</a:t>
            </a:r>
          </a:p>
          <a:p>
            <a:r>
              <a:rPr lang="en-US" baseline="0" dirty="0" smtClean="0">
                <a:latin typeface="Times New Roman" charset="0"/>
                <a:ea typeface="ＭＳ Ｐゴシック" charset="0"/>
                <a:cs typeface="ＭＳ Ｐゴシック" charset="0"/>
              </a:rPr>
              <a:t>C. UAVSAR imagery will help characterize coastal </a:t>
            </a:r>
            <a:r>
              <a:rPr lang="en-US" baseline="0" dirty="0" err="1" smtClean="0">
                <a:latin typeface="Times New Roman" charset="0"/>
                <a:ea typeface="ＭＳ Ｐゴシック" charset="0"/>
                <a:cs typeface="ＭＳ Ｐゴシック" charset="0"/>
              </a:rPr>
              <a:t>weltands</a:t>
            </a:r>
            <a:r>
              <a:rPr lang="en-US" baseline="0" dirty="0" smtClean="0">
                <a:latin typeface="Times New Roman" charset="0"/>
                <a:ea typeface="ＭＳ Ｐゴシック" charset="0"/>
                <a:cs typeface="ＭＳ Ｐゴシック" charset="0"/>
              </a:rPr>
              <a:t> and critical waterfowl areas of the YK Delta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Line 5"/>
          <p:cNvSpPr>
            <a:spLocks noChangeShapeType="1"/>
          </p:cNvSpPr>
          <p:nvPr/>
        </p:nvSpPr>
        <p:spPr bwMode="auto">
          <a:xfrm>
            <a:off x="61913" y="990600"/>
            <a:ext cx="8567737"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8"/>
          <p:cNvSpPr>
            <a:spLocks noChangeShapeType="1"/>
          </p:cNvSpPr>
          <p:nvPr userDrawn="1"/>
        </p:nvSpPr>
        <p:spPr bwMode="auto">
          <a:xfrm>
            <a:off x="0" y="57912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 name="Object 3"/>
          <p:cNvGraphicFramePr>
            <a:graphicFrameLocks noChangeAspect="1"/>
          </p:cNvGraphicFramePr>
          <p:nvPr userDrawn="1"/>
        </p:nvGraphicFramePr>
        <p:xfrm>
          <a:off x="76200" y="63500"/>
          <a:ext cx="687388" cy="622300"/>
        </p:xfrm>
        <a:graphic>
          <a:graphicData uri="http://schemas.openxmlformats.org/presentationml/2006/ole">
            <mc:AlternateContent xmlns:mc="http://schemas.openxmlformats.org/markup-compatibility/2006">
              <mc:Choice xmlns:v="urn:schemas-microsoft-com:vml" Requires="v">
                <p:oleObj spid="_x0000_s31843" name="Photo Editor Photo" r:id="rId3" imgW="1523810" imgH="1380952" progId="MSPhotoEd.3">
                  <p:embed/>
                </p:oleObj>
              </mc:Choice>
              <mc:Fallback>
                <p:oleObj name="Photo Editor Photo" r:id="rId3" imgW="1523810" imgH="13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0"/>
                        <a:ext cx="68738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40"/>
          <p:cNvSpPr>
            <a:spLocks noChangeArrowheads="1"/>
          </p:cNvSpPr>
          <p:nvPr userDrawn="1"/>
        </p:nvSpPr>
        <p:spPr bwMode="auto">
          <a:xfrm>
            <a:off x="609600" y="1524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a:solidFill>
                  <a:schemeClr val="accent2"/>
                </a:solidFill>
                <a:latin typeface="Helvetica" charset="0"/>
              </a:rPr>
              <a:t>National Aeronautics and Space Administration</a:t>
            </a:r>
          </a:p>
          <a:p>
            <a:pPr algn="l"/>
            <a:r>
              <a:rPr lang="en-US" sz="1000" b="1">
                <a:solidFill>
                  <a:schemeClr val="accent2"/>
                </a:solidFill>
                <a:latin typeface="Helvetica" charset="0"/>
              </a:rPr>
              <a:t>Jet Propulsion Laboratory</a:t>
            </a:r>
          </a:p>
          <a:p>
            <a:pPr algn="l"/>
            <a:r>
              <a:rPr lang="en-US" sz="1000" b="1">
                <a:solidFill>
                  <a:schemeClr val="accent2"/>
                </a:solidFill>
                <a:latin typeface="Helvetica" charset="0"/>
              </a:rPr>
              <a:t>California Institute of Technology</a:t>
            </a:r>
          </a:p>
        </p:txBody>
      </p:sp>
      <p:pic>
        <p:nvPicPr>
          <p:cNvPr id="8" name="Picture 71"/>
          <p:cNvPicPr>
            <a:picLocks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554913" y="5943600"/>
            <a:ext cx="979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1"/>
          <p:cNvSpPr>
            <a:spLocks noChangeArrowheads="1"/>
          </p:cNvSpPr>
          <p:nvPr userDrawn="1"/>
        </p:nvSpPr>
        <p:spPr bwMode="auto">
          <a:xfrm>
            <a:off x="152400" y="6011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b="1">
                <a:solidFill>
                  <a:schemeClr val="accent2"/>
                </a:solidFill>
                <a:latin typeface="Helvetica" charset="0"/>
              </a:rPr>
              <a:t>JPL Proprietary Information</a:t>
            </a:r>
          </a:p>
        </p:txBody>
      </p:sp>
      <p:sp>
        <p:nvSpPr>
          <p:cNvPr id="134210" name="Rectangle 66"/>
          <p:cNvSpPr>
            <a:spLocks noGrp="1" noChangeArrowheads="1"/>
          </p:cNvSpPr>
          <p:nvPr>
            <p:ph type="ctrTitle" sz="quarter"/>
          </p:nvPr>
        </p:nvSpPr>
        <p:spPr>
          <a:xfrm>
            <a:off x="2622550" y="309563"/>
            <a:ext cx="5105400" cy="762000"/>
          </a:xfrm>
          <a:prstGeom prst="rect">
            <a:avLst/>
          </a:prstGeom>
        </p:spPr>
        <p:txBody>
          <a:bodyPr/>
          <a:lstStyle>
            <a:lvl1pPr>
              <a:defRPr sz="1200" b="0"/>
            </a:lvl1pPr>
          </a:lstStyle>
          <a:p>
            <a:r>
              <a:rPr lang="en-US"/>
              <a:t>Click to edit Master title style</a:t>
            </a:r>
          </a:p>
        </p:txBody>
      </p:sp>
      <p:sp>
        <p:nvSpPr>
          <p:cNvPr id="2" name="Rectangle 1"/>
          <p:cNvSpPr/>
          <p:nvPr userDrawn="1"/>
        </p:nvSpPr>
        <p:spPr>
          <a:xfrm rot="18900000">
            <a:off x="1915415" y="2797054"/>
            <a:ext cx="5753660" cy="1200329"/>
          </a:xfrm>
          <a:prstGeom prst="rect">
            <a:avLst/>
          </a:prstGeom>
          <a:noFill/>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Preliminary</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514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93838"/>
            <a:ext cx="7816850" cy="42243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43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613" y="325438"/>
            <a:ext cx="1954212" cy="53927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325438"/>
            <a:ext cx="5710238" cy="53927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8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
        <p:nvSpPr>
          <p:cNvPr id="5" name="Content Placeholder 2"/>
          <p:cNvSpPr>
            <a:spLocks noGrp="1"/>
          </p:cNvSpPr>
          <p:nvPr>
            <p:ph idx="1"/>
          </p:nvPr>
        </p:nvSpPr>
        <p:spPr>
          <a:xfrm>
            <a:off x="457200" y="1143000"/>
            <a:ext cx="7816850" cy="4224337"/>
          </a:xfrm>
          <a:prstGeom prst="rect">
            <a:avLst/>
          </a:prstGeom>
        </p:spPr>
        <p:txBody>
          <a:bodyPr vert="horz"/>
          <a:lstStyle>
            <a:lvl1pPr marL="228600" indent="-228600">
              <a:defRPr sz="2000">
                <a:latin typeface="Arial"/>
                <a:cs typeface="Arial"/>
              </a:defRPr>
            </a:lvl1pPr>
            <a:lvl2pPr marL="457200" indent="-228600">
              <a:defRPr sz="2000">
                <a:latin typeface="Arial"/>
                <a:cs typeface="Arial"/>
              </a:defRPr>
            </a:lvl2pPr>
            <a:lvl3pPr marL="688975" indent="-215900">
              <a:defRPr sz="1800">
                <a:latin typeface="Arial"/>
                <a:cs typeface="Arial"/>
              </a:defRPr>
            </a:lvl3pPr>
            <a:lvl4pPr marL="974725" indent="-214313">
              <a:defRPr sz="1800">
                <a:latin typeface="Arial"/>
                <a:cs typeface="Arial"/>
              </a:defRPr>
            </a:lvl4pPr>
            <a:lvl5pPr marL="1203325" indent="-215900">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908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3213"/>
            <a:ext cx="7383463" cy="127158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713038"/>
            <a:ext cx="7383463" cy="14001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734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34975"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70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7816850" cy="1066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975" y="1433513"/>
            <a:ext cx="3836988"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975" y="2030413"/>
            <a:ext cx="3836988"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3250" y="1433513"/>
            <a:ext cx="3838575"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3250" y="2030413"/>
            <a:ext cx="3838575"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45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334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2857500" cy="1084262"/>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5663" y="255588"/>
            <a:ext cx="4856162" cy="54625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975" y="1339850"/>
            <a:ext cx="2857500" cy="43783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737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3388" y="4479925"/>
            <a:ext cx="5211762" cy="5302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3388" y="571500"/>
            <a:ext cx="5211762" cy="3840163"/>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03388" y="5010150"/>
            <a:ext cx="5211762" cy="750888"/>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3637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 name="Line 14"/>
          <p:cNvSpPr>
            <a:spLocks noChangeShapeType="1"/>
          </p:cNvSpPr>
          <p:nvPr/>
        </p:nvSpPr>
        <p:spPr bwMode="auto">
          <a:xfrm>
            <a:off x="0" y="59436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2"/>
          <p:cNvSpPr>
            <a:spLocks noChangeShapeType="1"/>
          </p:cNvSpPr>
          <p:nvPr/>
        </p:nvSpPr>
        <p:spPr bwMode="auto">
          <a:xfrm>
            <a:off x="0" y="914400"/>
            <a:ext cx="8686800"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9" name="Object 2"/>
          <p:cNvGraphicFramePr>
            <a:graphicFrameLocks noChangeAspect="1"/>
          </p:cNvGraphicFramePr>
          <p:nvPr/>
        </p:nvGraphicFramePr>
        <p:xfrm>
          <a:off x="52388" y="95250"/>
          <a:ext cx="938212" cy="766763"/>
        </p:xfrm>
        <a:graphic>
          <a:graphicData uri="http://schemas.openxmlformats.org/presentationml/2006/ole">
            <mc:AlternateContent xmlns:mc="http://schemas.openxmlformats.org/markup-compatibility/2006">
              <mc:Choice xmlns:v="urn:schemas-microsoft-com:vml" Requires="v">
                <p:oleObj spid="_x0000_s1139" name="Photo Editor Photo" r:id="rId14" imgW="1523810" imgH="1380952" progId="MSPhotoEd.3">
                  <p:embed/>
                </p:oleObj>
              </mc:Choice>
              <mc:Fallback>
                <p:oleObj name="Photo Editor Photo" r:id="rId14" imgW="1523810" imgH="1380952" progId="MSPhotoEd.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l="6001" t="11919" r="6001" b="8607"/>
                      <a:stretch>
                        <a:fillRect/>
                      </a:stretch>
                    </p:blipFill>
                    <p:spPr bwMode="auto">
                      <a:xfrm>
                        <a:off x="52388" y="95250"/>
                        <a:ext cx="938212"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0" name="Rectangle 67"/>
          <p:cNvSpPr>
            <a:spLocks noGrp="1" noChangeArrowheads="1"/>
          </p:cNvSpPr>
          <p:nvPr>
            <p:ph type="title"/>
          </p:nvPr>
        </p:nvSpPr>
        <p:spPr bwMode="auto">
          <a:xfrm>
            <a:off x="1066800" y="141288"/>
            <a:ext cx="5580856"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8" name="TextBox 17"/>
          <p:cNvSpPr txBox="1"/>
          <p:nvPr/>
        </p:nvSpPr>
        <p:spPr>
          <a:xfrm>
            <a:off x="7656513" y="533400"/>
            <a:ext cx="898525" cy="338138"/>
          </a:xfrm>
          <a:prstGeom prst="rect">
            <a:avLst/>
          </a:prstGeom>
          <a:noFill/>
        </p:spPr>
        <p:txBody>
          <a:bodyPr wrap="none">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1600" b="1" smtClean="0">
                <a:solidFill>
                  <a:schemeClr val="bg1"/>
                </a:solidFill>
              </a:rPr>
              <a:t>CARVE</a:t>
            </a:r>
            <a:endParaRPr lang="en-US" b="1" smtClean="0">
              <a:solidFill>
                <a:schemeClr val="bg1"/>
              </a:solidFill>
            </a:endParaRPr>
          </a:p>
        </p:txBody>
      </p:sp>
      <p:sp>
        <p:nvSpPr>
          <p:cNvPr id="19" name="Text Box 53"/>
          <p:cNvSpPr txBox="1">
            <a:spLocks noChangeArrowheads="1"/>
          </p:cNvSpPr>
          <p:nvPr/>
        </p:nvSpPr>
        <p:spPr bwMode="auto">
          <a:xfrm>
            <a:off x="2514600" y="5962650"/>
            <a:ext cx="3671888" cy="352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b="1" dirty="0" smtClean="0"/>
              <a:t>                                          </a:t>
            </a:r>
            <a:fld id="{31D23DA1-B6CF-ED46-A207-3CA7A46DEF5F}" type="slidenum">
              <a:rPr lang="en-US" sz="1000" b="1" smtClean="0"/>
              <a:pPr>
                <a:lnSpc>
                  <a:spcPts val="1000"/>
                </a:lnSpc>
                <a:defRPr/>
              </a:pPr>
              <a:t>‹#›</a:t>
            </a:fld>
            <a:r>
              <a:rPr lang="en-US" sz="1000" b="1" dirty="0" smtClean="0"/>
              <a:t>                                           </a:t>
            </a:r>
          </a:p>
          <a:p>
            <a:pPr>
              <a:lnSpc>
                <a:spcPts val="1000"/>
              </a:lnSpc>
              <a:defRPr/>
            </a:pPr>
            <a:r>
              <a:rPr lang="en-US" sz="1000" b="1" dirty="0" smtClean="0">
                <a:solidFill>
                  <a:srgbClr val="0000FF"/>
                </a:solidFill>
              </a:rPr>
              <a:t>Arctic Boreal Vulnerability Experiment</a:t>
            </a:r>
          </a:p>
        </p:txBody>
      </p:sp>
      <p:sp>
        <p:nvSpPr>
          <p:cNvPr id="20" name="Text Box 76"/>
          <p:cNvSpPr txBox="1">
            <a:spLocks noChangeArrowheads="1"/>
          </p:cNvSpPr>
          <p:nvPr/>
        </p:nvSpPr>
        <p:spPr bwMode="auto">
          <a:xfrm>
            <a:off x="6236593" y="6026444"/>
            <a:ext cx="2427287" cy="224836"/>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smtClean="0"/>
              <a:t>UAVSAR Campaign #1/June 2017</a:t>
            </a:r>
          </a:p>
        </p:txBody>
      </p:sp>
      <p:sp>
        <p:nvSpPr>
          <p:cNvPr id="21" name="Text Box 76"/>
          <p:cNvSpPr txBox="1">
            <a:spLocks noChangeArrowheads="1"/>
          </p:cNvSpPr>
          <p:nvPr/>
        </p:nvSpPr>
        <p:spPr bwMode="auto">
          <a:xfrm>
            <a:off x="0" y="6026150"/>
            <a:ext cx="2514600" cy="225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smtClean="0"/>
              <a:t>2017 ABoVE Airborne Campaign</a:t>
            </a:r>
          </a:p>
        </p:txBody>
      </p:sp>
      <p:pic>
        <p:nvPicPr>
          <p:cNvPr id="4" name="Picture 3" descr="ABoVE_Logo_large_blue.jp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599836" y="79921"/>
            <a:ext cx="2018029" cy="779941"/>
          </a:xfrm>
          <a:prstGeom prst="rect">
            <a:avLst/>
          </a:prstGeom>
        </p:spPr>
      </p:pic>
    </p:spTree>
  </p:cSld>
  <p:clrMap bg1="lt1" tx1="dk1" bg2="lt2" tx2="dk2" accent1="accent1" accent2="accent2" accent3="accent3" accent4="accent4" accent5="accent5" accent6="accent6" hlink="hlink" folHlink="folHlink"/>
  <p:sldLayoutIdLst>
    <p:sldLayoutId id="2147484035"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iming>
    <p:tnLst>
      <p:par>
        <p:cTn xmlns:p14="http://schemas.microsoft.com/office/powerpoint/2010/main" id="1" dur="indefinite" restart="never" nodeType="tmRoot"/>
      </p:par>
    </p:tnLst>
  </p:timing>
  <p:txStyles>
    <p:titleStyle>
      <a:lvl1pPr algn="ctr" defTabSz="862013" rtl="0" eaLnBrk="0" fontAlgn="base" hangingPunct="0">
        <a:spcBef>
          <a:spcPct val="0"/>
        </a:spcBef>
        <a:spcAft>
          <a:spcPct val="0"/>
        </a:spcAft>
        <a:defRPr sz="2400" b="1">
          <a:solidFill>
            <a:srgbClr val="0000FF"/>
          </a:solidFill>
          <a:latin typeface="+mj-lt"/>
          <a:ea typeface="ＭＳ Ｐゴシック" pitchFamily="-110" charset="-128"/>
          <a:cs typeface="ＭＳ Ｐゴシック" pitchFamily="-110" charset="-128"/>
        </a:defRPr>
      </a:lvl1pPr>
      <a:lvl2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2pPr>
      <a:lvl3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3pPr>
      <a:lvl4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4pPr>
      <a:lvl5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5pPr>
      <a:lvl6pPr marL="457200" algn="ctr" defTabSz="862013" rtl="0" eaLnBrk="0" fontAlgn="base" hangingPunct="0">
        <a:spcBef>
          <a:spcPct val="0"/>
        </a:spcBef>
        <a:spcAft>
          <a:spcPct val="0"/>
        </a:spcAft>
        <a:defRPr sz="2400" b="1">
          <a:solidFill>
            <a:schemeClr val="tx2"/>
          </a:solidFill>
          <a:latin typeface="Arial" pitchFamily="25" charset="0"/>
        </a:defRPr>
      </a:lvl6pPr>
      <a:lvl7pPr marL="914400" algn="ctr" defTabSz="862013" rtl="0" eaLnBrk="0" fontAlgn="base" hangingPunct="0">
        <a:spcBef>
          <a:spcPct val="0"/>
        </a:spcBef>
        <a:spcAft>
          <a:spcPct val="0"/>
        </a:spcAft>
        <a:defRPr sz="2400" b="1">
          <a:solidFill>
            <a:schemeClr val="tx2"/>
          </a:solidFill>
          <a:latin typeface="Arial" pitchFamily="25" charset="0"/>
        </a:defRPr>
      </a:lvl7pPr>
      <a:lvl8pPr marL="1371600" algn="ctr" defTabSz="862013" rtl="0" eaLnBrk="0" fontAlgn="base" hangingPunct="0">
        <a:spcBef>
          <a:spcPct val="0"/>
        </a:spcBef>
        <a:spcAft>
          <a:spcPct val="0"/>
        </a:spcAft>
        <a:defRPr sz="2400" b="1">
          <a:solidFill>
            <a:schemeClr val="tx2"/>
          </a:solidFill>
          <a:latin typeface="Arial" pitchFamily="25" charset="0"/>
        </a:defRPr>
      </a:lvl8pPr>
      <a:lvl9pPr marL="1828800" algn="ctr" defTabSz="862013" rtl="0" eaLnBrk="0" fontAlgn="base" hangingPunct="0">
        <a:spcBef>
          <a:spcPct val="0"/>
        </a:spcBef>
        <a:spcAft>
          <a:spcPct val="0"/>
        </a:spcAft>
        <a:defRPr sz="2400" b="1">
          <a:solidFill>
            <a:schemeClr val="tx2"/>
          </a:solidFill>
          <a:latin typeface="Arial" pitchFamily="25" charset="0"/>
        </a:defRPr>
      </a:lvl9pPr>
    </p:titleStyle>
    <p:bodyStyle>
      <a:lvl1pPr marL="323850" indent="-323850" algn="l" defTabSz="862013" rtl="0" eaLnBrk="0" fontAlgn="base" hangingPunct="0">
        <a:spcBef>
          <a:spcPct val="20000"/>
        </a:spcBef>
        <a:spcAft>
          <a:spcPct val="0"/>
        </a:spcAft>
        <a:buSzPct val="100000"/>
        <a:buChar char="•"/>
        <a:defRPr sz="3000">
          <a:solidFill>
            <a:schemeClr val="tx1"/>
          </a:solidFill>
          <a:latin typeface="+mn-lt"/>
          <a:ea typeface="ＭＳ Ｐゴシック" pitchFamily="-110" charset="-128"/>
          <a:cs typeface="ＭＳ Ｐゴシック" pitchFamily="-110" charset="-128"/>
        </a:defRPr>
      </a:lvl1pPr>
      <a:lvl2pPr marL="700088" indent="-242888" algn="l" defTabSz="862013" rtl="0" eaLnBrk="0" fontAlgn="base" hangingPunct="0">
        <a:spcBef>
          <a:spcPct val="20000"/>
        </a:spcBef>
        <a:spcAft>
          <a:spcPct val="0"/>
        </a:spcAft>
        <a:buSzPct val="100000"/>
        <a:buChar char="–"/>
        <a:defRPr sz="2600">
          <a:solidFill>
            <a:schemeClr val="tx1"/>
          </a:solidFill>
          <a:latin typeface="+mn-lt"/>
          <a:ea typeface="ＭＳ Ｐゴシック" pitchFamily="25" charset="-128"/>
        </a:defRPr>
      </a:lvl2pPr>
      <a:lvl3pPr marL="1077913" indent="-215900" algn="l" defTabSz="862013" rtl="0" eaLnBrk="0" fontAlgn="base" hangingPunct="0">
        <a:spcBef>
          <a:spcPct val="20000"/>
        </a:spcBef>
        <a:spcAft>
          <a:spcPct val="0"/>
        </a:spcAft>
        <a:buSzPct val="100000"/>
        <a:buChar char="•"/>
        <a:defRPr sz="2300">
          <a:solidFill>
            <a:schemeClr val="tx1"/>
          </a:solidFill>
          <a:latin typeface="+mn-lt"/>
          <a:ea typeface="ＭＳ Ｐゴシック" pitchFamily="25" charset="-128"/>
        </a:defRPr>
      </a:lvl3pPr>
      <a:lvl4pPr marL="1508125" indent="-214313"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4pPr>
      <a:lvl5pPr marL="19399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96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8686800" cy="6400800"/>
          </a:xfrm>
          <a:prstGeom prst="rect">
            <a:avLst/>
          </a:prstGeom>
        </p:spPr>
      </p:pic>
      <p:sp>
        <p:nvSpPr>
          <p:cNvPr id="5124" name="Rectangle 2"/>
          <p:cNvSpPr txBox="1">
            <a:spLocks noChangeArrowheads="1"/>
          </p:cNvSpPr>
          <p:nvPr/>
        </p:nvSpPr>
        <p:spPr bwMode="auto">
          <a:xfrm>
            <a:off x="-21655" y="0"/>
            <a:ext cx="870845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a:solidFill>
                  <a:schemeClr val="tx1"/>
                </a:solidFill>
                <a:latin typeface="Arial" charset="0"/>
                <a:ea typeface="ＭＳ Ｐゴシック" charset="0"/>
                <a:cs typeface="ＭＳ Ｐゴシック" charset="0"/>
              </a:defRPr>
            </a:lvl1pPr>
            <a:lvl2pPr marL="742950" indent="-285750" defTabSz="457200">
              <a:defRPr sz="2000">
                <a:solidFill>
                  <a:schemeClr val="tx1"/>
                </a:solidFill>
                <a:latin typeface="Arial" charset="0"/>
                <a:ea typeface="ＭＳ Ｐゴシック" charset="0"/>
              </a:defRPr>
            </a:lvl2pPr>
            <a:lvl3pPr marL="1143000" indent="-228600" defTabSz="457200">
              <a:defRPr sz="2000">
                <a:solidFill>
                  <a:schemeClr val="tx1"/>
                </a:solidFill>
                <a:latin typeface="Arial" charset="0"/>
                <a:ea typeface="ＭＳ Ｐゴシック" charset="0"/>
              </a:defRPr>
            </a:lvl3pPr>
            <a:lvl4pPr marL="1600200" indent="-228600" defTabSz="457200">
              <a:defRPr sz="2000">
                <a:solidFill>
                  <a:schemeClr val="tx1"/>
                </a:solidFill>
                <a:latin typeface="Arial" charset="0"/>
                <a:ea typeface="ＭＳ Ｐゴシック" charset="0"/>
              </a:defRPr>
            </a:lvl4pPr>
            <a:lvl5pPr marL="2057400" indent="-228600" defTabSz="4572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dirty="0" smtClean="0"/>
              <a:t>Arctic Boreal</a:t>
            </a:r>
            <a:r>
              <a:rPr lang="en-US" sz="2400" b="1" dirty="0"/>
              <a:t> </a:t>
            </a:r>
            <a:r>
              <a:rPr lang="en-US" sz="2400" b="1" dirty="0" smtClean="0"/>
              <a:t>Vulnerability Experiment (ABoVE)</a:t>
            </a:r>
            <a:endParaRPr lang="en-US" sz="2400" b="1" dirty="0"/>
          </a:p>
          <a:p>
            <a:pPr eaLnBrk="1" hangingPunct="1"/>
            <a:r>
              <a:rPr lang="en-US" sz="2400" b="1" dirty="0" smtClean="0">
                <a:solidFill>
                  <a:srgbClr val="000000"/>
                </a:solidFill>
              </a:rPr>
              <a:t>2017 ABoVE Airborne Campaign</a:t>
            </a:r>
          </a:p>
          <a:p>
            <a:pPr eaLnBrk="1" hangingPunct="1"/>
            <a:endParaRPr lang="en-US" sz="2400" b="1" dirty="0" smtClean="0">
              <a:solidFill>
                <a:schemeClr val="bg1"/>
              </a:solidFill>
            </a:endParaRPr>
          </a:p>
          <a:p>
            <a:pPr eaLnBrk="1" hangingPunct="1"/>
            <a:endParaRPr lang="en-US" sz="2400" b="1" dirty="0" smtClean="0">
              <a:solidFill>
                <a:schemeClr val="bg1"/>
              </a:solidFill>
            </a:endParaRPr>
          </a:p>
          <a:p>
            <a:pPr eaLnBrk="1" hangingPunct="1"/>
            <a:r>
              <a:rPr lang="en-US" sz="2400" b="1" dirty="0" smtClean="0"/>
              <a:t>15 June 2017 (DOY  166) </a:t>
            </a:r>
          </a:p>
          <a:p>
            <a:pPr eaLnBrk="1" hangingPunct="1"/>
            <a:r>
              <a:rPr lang="en-US" sz="2400" b="1" dirty="0" smtClean="0"/>
              <a:t>UAVSAR: Yellowknife – Fairbanks Transit</a:t>
            </a:r>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r>
              <a:rPr lang="en-US" b="1" dirty="0" smtClean="0">
                <a:solidFill>
                  <a:schemeClr val="bg1"/>
                </a:solidFill>
              </a:rPr>
              <a:t>Charles Miller, Deputy Science Lead</a:t>
            </a:r>
          </a:p>
          <a:p>
            <a:pPr eaLnBrk="1" hangingPunct="1"/>
            <a:r>
              <a:rPr lang="en-US" b="1" dirty="0" smtClean="0">
                <a:solidFill>
                  <a:schemeClr val="bg1"/>
                </a:solidFill>
              </a:rPr>
              <a:t>Jet </a:t>
            </a:r>
            <a:r>
              <a:rPr lang="en-US" b="1" dirty="0">
                <a:solidFill>
                  <a:schemeClr val="bg1"/>
                </a:solidFill>
              </a:rPr>
              <a:t>Propulsion Laboratory, California Institute of Technology</a:t>
            </a:r>
          </a:p>
          <a:p>
            <a:pPr eaLnBrk="1" hangingPunct="1"/>
            <a:r>
              <a:rPr lang="en-US" b="1" dirty="0" smtClean="0">
                <a:solidFill>
                  <a:schemeClr val="bg1"/>
                </a:solidFill>
              </a:rPr>
              <a:t>and the ABoVE Science </a:t>
            </a:r>
            <a:r>
              <a:rPr lang="en-US" b="1" dirty="0">
                <a:solidFill>
                  <a:schemeClr val="bg1"/>
                </a:solidFill>
              </a:rPr>
              <a:t>Team</a:t>
            </a:r>
            <a:br>
              <a:rPr lang="en-US" b="1" dirty="0">
                <a:solidFill>
                  <a:schemeClr val="bg1"/>
                </a:solidFill>
              </a:rPr>
            </a:br>
            <a:r>
              <a:rPr lang="en-US" sz="1000" b="1" dirty="0">
                <a:solidFill>
                  <a:schemeClr val="bg1"/>
                </a:solidFill>
              </a:rPr>
              <a:t/>
            </a:r>
            <a:br>
              <a:rPr lang="en-US" sz="1000" b="1" dirty="0">
                <a:solidFill>
                  <a:schemeClr val="bg1"/>
                </a:solidFill>
              </a:rPr>
            </a:br>
            <a:r>
              <a:rPr lang="en-US" sz="1600" b="1" dirty="0" smtClean="0">
                <a:solidFill>
                  <a:schemeClr val="bg1"/>
                </a:solidFill>
              </a:rPr>
              <a:t>For Hank Margolis, Eric </a:t>
            </a:r>
            <a:r>
              <a:rPr lang="en-US" sz="1600" b="1" dirty="0" err="1" smtClean="0">
                <a:solidFill>
                  <a:schemeClr val="bg1"/>
                </a:solidFill>
              </a:rPr>
              <a:t>Kasichke</a:t>
            </a:r>
            <a:r>
              <a:rPr lang="en-US" sz="1600" b="1" dirty="0" smtClean="0">
                <a:solidFill>
                  <a:schemeClr val="bg1"/>
                </a:solidFill>
              </a:rPr>
              <a:t>, Bruce </a:t>
            </a:r>
            <a:r>
              <a:rPr lang="en-US" sz="1600" b="1" dirty="0" err="1" smtClean="0">
                <a:solidFill>
                  <a:schemeClr val="bg1"/>
                </a:solidFill>
              </a:rPr>
              <a:t>Tagg</a:t>
            </a:r>
            <a:r>
              <a:rPr lang="en-US" sz="1600" b="1" dirty="0" smtClean="0">
                <a:solidFill>
                  <a:schemeClr val="bg1"/>
                </a:solidFill>
              </a:rPr>
              <a:t> </a:t>
            </a:r>
          </a:p>
          <a:p>
            <a:pPr eaLnBrk="1" hangingPunct="1"/>
            <a:r>
              <a:rPr lang="en-US" sz="1600" b="1" dirty="0" smtClean="0">
                <a:solidFill>
                  <a:schemeClr val="bg1"/>
                </a:solidFill>
              </a:rPr>
              <a:t>NASA HQ</a:t>
            </a:r>
          </a:p>
          <a:p>
            <a:pPr eaLnBrk="1" hangingPunct="1"/>
            <a:r>
              <a:rPr lang="en-US" sz="1600" b="1" dirty="0" smtClean="0">
                <a:solidFill>
                  <a:schemeClr val="bg1"/>
                </a:solidFill>
              </a:rPr>
              <a:t>2017</a:t>
            </a:r>
            <a:endParaRPr lang="en-US" sz="2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taj_10204_009_170615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289731" y="2445756"/>
            <a:ext cx="1143000" cy="5532607"/>
          </a:xfrm>
          <a:prstGeom prst="rect">
            <a:avLst/>
          </a:prstGeom>
        </p:spPr>
      </p:pic>
      <p:pic>
        <p:nvPicPr>
          <p:cNvPr id="7" name="Picture 6" descr="deltaj_30407_008_1706152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663747" y="1847605"/>
            <a:ext cx="1143000" cy="4280638"/>
          </a:xfrm>
          <a:prstGeom prst="rect">
            <a:avLst/>
          </a:prstGeom>
        </p:spPr>
      </p:pic>
      <p:pic>
        <p:nvPicPr>
          <p:cNvPr id="5" name="Picture 4" descr="deltaj_00101_007_1706152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535837" y="751378"/>
            <a:ext cx="1143000" cy="4024819"/>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1107996"/>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Line </a:t>
            </a:r>
            <a:r>
              <a:rPr lang="en-US" sz="1600" dirty="0">
                <a:ea typeface="Calibri" charset="0"/>
              </a:rPr>
              <a:t>8, ID 00101: Delta </a:t>
            </a:r>
            <a:r>
              <a:rPr lang="en-US" sz="1600" dirty="0" err="1">
                <a:ea typeface="Calibri" charset="0"/>
              </a:rPr>
              <a:t>Junc</a:t>
            </a:r>
            <a:r>
              <a:rPr lang="en-US" sz="1600" dirty="0">
                <a:ea typeface="Calibri" charset="0"/>
              </a:rPr>
              <a:t> 1</a:t>
            </a:r>
          </a:p>
          <a:p>
            <a:pPr algn="l">
              <a:spcAft>
                <a:spcPts val="0"/>
              </a:spcAft>
            </a:pPr>
            <a:r>
              <a:rPr lang="en-US" sz="1600" dirty="0" smtClean="0">
                <a:ea typeface="Calibri" charset="0"/>
              </a:rPr>
              <a:t>B. Line </a:t>
            </a:r>
            <a:r>
              <a:rPr lang="en-US" sz="1600" dirty="0">
                <a:ea typeface="Calibri" charset="0"/>
              </a:rPr>
              <a:t>9, ID </a:t>
            </a:r>
            <a:r>
              <a:rPr lang="en-US" sz="1600" dirty="0" smtClean="0">
                <a:ea typeface="Calibri" charset="0"/>
              </a:rPr>
              <a:t>30407</a:t>
            </a:r>
            <a:r>
              <a:rPr lang="en-US" sz="1600" dirty="0">
                <a:ea typeface="Calibri" charset="0"/>
              </a:rPr>
              <a:t>: Delta </a:t>
            </a:r>
            <a:r>
              <a:rPr lang="en-US" sz="1600" dirty="0" err="1">
                <a:ea typeface="Calibri" charset="0"/>
              </a:rPr>
              <a:t>Junc</a:t>
            </a:r>
            <a:r>
              <a:rPr lang="en-US" sz="1600" dirty="0">
                <a:ea typeface="Calibri" charset="0"/>
              </a:rPr>
              <a:t> 2</a:t>
            </a:r>
          </a:p>
          <a:p>
            <a:pPr algn="l">
              <a:spcAft>
                <a:spcPts val="0"/>
              </a:spcAft>
            </a:pPr>
            <a:r>
              <a:rPr lang="en-US" sz="1600" dirty="0" smtClean="0">
                <a:ea typeface="Calibri" charset="0"/>
              </a:rPr>
              <a:t>C. Line </a:t>
            </a:r>
            <a:r>
              <a:rPr lang="en-US" sz="1600" dirty="0">
                <a:ea typeface="Calibri" charset="0"/>
              </a:rPr>
              <a:t>10, ID 10204: Delta </a:t>
            </a:r>
            <a:r>
              <a:rPr lang="en-US" sz="1600" dirty="0" err="1">
                <a:ea typeface="Calibri" charset="0"/>
              </a:rPr>
              <a:t>Junc</a:t>
            </a:r>
            <a:r>
              <a:rPr lang="en-US" sz="1600" dirty="0">
                <a:ea typeface="Calibri" charset="0"/>
              </a:rPr>
              <a:t> 3</a:t>
            </a:r>
          </a:p>
        </p:txBody>
      </p:sp>
      <p:sp>
        <p:nvSpPr>
          <p:cNvPr id="9" name="TextBox 8"/>
          <p:cNvSpPr txBox="1"/>
          <p:nvPr/>
        </p:nvSpPr>
        <p:spPr>
          <a:xfrm>
            <a:off x="6990602" y="968152"/>
            <a:ext cx="1673278" cy="400110"/>
          </a:xfrm>
          <a:prstGeom prst="rect">
            <a:avLst/>
          </a:prstGeom>
          <a:noFill/>
        </p:spPr>
        <p:txBody>
          <a:bodyPr wrap="none" rtlCol="0">
            <a:spAutoFit/>
          </a:bodyPr>
          <a:lstStyle/>
          <a:p>
            <a:pPr algn="r"/>
            <a:r>
              <a:rPr lang="en-US" i="1" dirty="0">
                <a:solidFill>
                  <a:srgbClr val="0000FF"/>
                </a:solidFill>
              </a:rPr>
              <a:t>Ian Tan, JPL</a:t>
            </a: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3" name="TextBox 12"/>
          <p:cNvSpPr txBox="1"/>
          <p:nvPr/>
        </p:nvSpPr>
        <p:spPr>
          <a:xfrm>
            <a:off x="94928" y="4640560"/>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18628363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endParaRPr lang="en-US" dirty="0">
              <a:latin typeface="Arial" charset="0"/>
              <a:ea typeface="ＭＳ Ｐゴシック" charset="0"/>
              <a:cs typeface="ＭＳ Ｐゴシック" charset="0"/>
            </a:endParaRPr>
          </a:p>
        </p:txBody>
      </p:sp>
      <p:pic>
        <p:nvPicPr>
          <p:cNvPr id="8" name="Picture 7" descr="kluane_01902_005_1706152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861685" y="-911332"/>
            <a:ext cx="5009271" cy="8686800"/>
          </a:xfrm>
          <a:prstGeom prst="rect">
            <a:avLst/>
          </a:prstGeom>
        </p:spPr>
      </p:pic>
      <p:sp>
        <p:nvSpPr>
          <p:cNvPr id="2" name="TextBox 1"/>
          <p:cNvSpPr txBox="1"/>
          <p:nvPr/>
        </p:nvSpPr>
        <p:spPr>
          <a:xfrm>
            <a:off x="7552104" y="4364722"/>
            <a:ext cx="1039768" cy="707886"/>
          </a:xfrm>
          <a:prstGeom prst="rect">
            <a:avLst/>
          </a:prstGeom>
          <a:noFill/>
        </p:spPr>
        <p:txBody>
          <a:bodyPr wrap="none" rtlCol="0">
            <a:spAutoFit/>
          </a:bodyPr>
          <a:lstStyle/>
          <a:p>
            <a:r>
              <a:rPr lang="en-US" b="1" dirty="0" err="1" smtClean="0">
                <a:solidFill>
                  <a:schemeClr val="bg1"/>
                </a:solidFill>
              </a:rPr>
              <a:t>Kluane</a:t>
            </a:r>
            <a:endParaRPr lang="en-US" b="1" dirty="0">
              <a:solidFill>
                <a:schemeClr val="bg1"/>
              </a:solidFill>
            </a:endParaRPr>
          </a:p>
          <a:p>
            <a:r>
              <a:rPr lang="en-US" b="1" dirty="0" smtClean="0">
                <a:solidFill>
                  <a:schemeClr val="bg1"/>
                </a:solidFill>
              </a:rPr>
              <a:t>Lake</a:t>
            </a:r>
            <a:endParaRPr lang="en-US" b="1" dirty="0">
              <a:solidFill>
                <a:schemeClr val="bg1"/>
              </a:solidFill>
            </a:endParaRPr>
          </a:p>
        </p:txBody>
      </p:sp>
      <p:sp>
        <p:nvSpPr>
          <p:cNvPr id="10" name="TextBox 9"/>
          <p:cNvSpPr txBox="1"/>
          <p:nvPr/>
        </p:nvSpPr>
        <p:spPr>
          <a:xfrm rot="20100000">
            <a:off x="3566570" y="3449354"/>
            <a:ext cx="1196687" cy="400110"/>
          </a:xfrm>
          <a:prstGeom prst="rect">
            <a:avLst/>
          </a:prstGeom>
          <a:noFill/>
        </p:spPr>
        <p:txBody>
          <a:bodyPr wrap="none" rtlCol="0">
            <a:spAutoFit/>
          </a:bodyPr>
          <a:lstStyle/>
          <a:p>
            <a:r>
              <a:rPr lang="en-US" b="1" dirty="0" smtClean="0">
                <a:solidFill>
                  <a:schemeClr val="bg1"/>
                </a:solidFill>
              </a:rPr>
              <a:t>Slims R.</a:t>
            </a:r>
            <a:endParaRPr lang="en-US" b="1" dirty="0">
              <a:solidFill>
                <a:schemeClr val="bg1"/>
              </a:solidFill>
            </a:endParaRPr>
          </a:p>
        </p:txBody>
      </p:sp>
      <p:sp>
        <p:nvSpPr>
          <p:cNvPr id="11" name="TextBox 10"/>
          <p:cNvSpPr txBox="1"/>
          <p:nvPr/>
        </p:nvSpPr>
        <p:spPr>
          <a:xfrm>
            <a:off x="22920" y="1988458"/>
            <a:ext cx="1667193" cy="707886"/>
          </a:xfrm>
          <a:prstGeom prst="rect">
            <a:avLst/>
          </a:prstGeom>
          <a:noFill/>
        </p:spPr>
        <p:txBody>
          <a:bodyPr wrap="none" rtlCol="0">
            <a:spAutoFit/>
          </a:bodyPr>
          <a:lstStyle/>
          <a:p>
            <a:r>
              <a:rPr lang="en-US" b="1" dirty="0" err="1" smtClean="0">
                <a:solidFill>
                  <a:schemeClr val="bg1"/>
                </a:solidFill>
              </a:rPr>
              <a:t>Kaskawulsh</a:t>
            </a:r>
            <a:endParaRPr lang="en-US" b="1" dirty="0">
              <a:solidFill>
                <a:schemeClr val="bg1"/>
              </a:solidFill>
            </a:endParaRPr>
          </a:p>
          <a:p>
            <a:r>
              <a:rPr lang="en-US" b="1" dirty="0" smtClean="0">
                <a:solidFill>
                  <a:schemeClr val="bg1"/>
                </a:solidFill>
              </a:rPr>
              <a:t>Glacier</a:t>
            </a:r>
            <a:endParaRPr lang="en-US" b="1" dirty="0">
              <a:solidFill>
                <a:schemeClr val="bg1"/>
              </a:solidFill>
            </a:endParaRPr>
          </a:p>
        </p:txBody>
      </p:sp>
      <p:sp>
        <p:nvSpPr>
          <p:cNvPr id="3" name="Down Arrow 2"/>
          <p:cNvSpPr/>
          <p:nvPr/>
        </p:nvSpPr>
        <p:spPr bwMode="auto">
          <a:xfrm>
            <a:off x="526976" y="2768352"/>
            <a:ext cx="576064" cy="936104"/>
          </a:xfrm>
          <a:prstGeom prst="downArrow">
            <a:avLst/>
          </a:prstGeom>
          <a:solidFill>
            <a:schemeClr val="bg1"/>
          </a:solidFill>
          <a:ln w="9525" cap="flat" cmpd="sng" algn="ctr">
            <a:noFill/>
            <a:prstDash val="solid"/>
            <a:round/>
            <a:headEnd type="none" w="med" len="med"/>
            <a:tailEnd type="none" w="med" len="med"/>
          </a:ln>
          <a:effectLst/>
        </p:spPr>
        <p:txBody>
          <a:bodyPr vert="horz" wrap="square" lIns="86210" tIns="43105" rIns="86210" bIns="43105" numCol="1" rtlCol="0" anchor="t" anchorCtr="0" compatLnSpc="1">
            <a:prstTxWarp prst="textNoShape">
              <a:avLst/>
            </a:prstTxWarp>
            <a:spAutoFit/>
          </a:bodyPr>
          <a:lstStyle/>
          <a:p>
            <a:pPr marL="0" marR="0" indent="0" algn="ctr" defTabSz="862013"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5" charset="0"/>
            </a:endParaRPr>
          </a:p>
        </p:txBody>
      </p:sp>
      <p:sp>
        <p:nvSpPr>
          <p:cNvPr id="13" name="TextBox 12"/>
          <p:cNvSpPr txBox="1"/>
          <p:nvPr/>
        </p:nvSpPr>
        <p:spPr>
          <a:xfrm>
            <a:off x="2892231" y="4928592"/>
            <a:ext cx="1667193" cy="707886"/>
          </a:xfrm>
          <a:prstGeom prst="rect">
            <a:avLst/>
          </a:prstGeom>
          <a:noFill/>
        </p:spPr>
        <p:txBody>
          <a:bodyPr wrap="none" rtlCol="0">
            <a:spAutoFit/>
          </a:bodyPr>
          <a:lstStyle/>
          <a:p>
            <a:r>
              <a:rPr lang="en-US" b="1" dirty="0" err="1" smtClean="0">
                <a:solidFill>
                  <a:schemeClr val="bg1"/>
                </a:solidFill>
              </a:rPr>
              <a:t>Kaskawulsh</a:t>
            </a:r>
            <a:endParaRPr lang="en-US" b="1" dirty="0">
              <a:solidFill>
                <a:schemeClr val="bg1"/>
              </a:solidFill>
            </a:endParaRPr>
          </a:p>
          <a:p>
            <a:r>
              <a:rPr lang="en-US" b="1" dirty="0" smtClean="0">
                <a:solidFill>
                  <a:schemeClr val="bg1"/>
                </a:solidFill>
              </a:rPr>
              <a:t>River</a:t>
            </a:r>
            <a:endParaRPr lang="en-US" b="1" dirty="0">
              <a:solidFill>
                <a:schemeClr val="bg1"/>
              </a:solidFill>
            </a:endParaRPr>
          </a:p>
        </p:txBody>
      </p:sp>
      <p:sp>
        <p:nvSpPr>
          <p:cNvPr id="15" name="Down Arrow 14"/>
          <p:cNvSpPr/>
          <p:nvPr/>
        </p:nvSpPr>
        <p:spPr bwMode="auto">
          <a:xfrm rot="18600000">
            <a:off x="2647579" y="5091164"/>
            <a:ext cx="576064" cy="936104"/>
          </a:xfrm>
          <a:prstGeom prst="downArrow">
            <a:avLst/>
          </a:prstGeom>
          <a:solidFill>
            <a:schemeClr val="bg1"/>
          </a:solidFill>
          <a:ln w="9525" cap="flat" cmpd="sng" algn="ctr">
            <a:noFill/>
            <a:prstDash val="solid"/>
            <a:round/>
            <a:headEnd type="none" w="med" len="med"/>
            <a:tailEnd type="none" w="med" len="med"/>
          </a:ln>
          <a:effectLst/>
        </p:spPr>
        <p:txBody>
          <a:bodyPr vert="horz" wrap="square" lIns="86210" tIns="43105" rIns="86210" bIns="43105" numCol="1" rtlCol="0" anchor="t" anchorCtr="0" compatLnSpc="1">
            <a:prstTxWarp prst="textNoShape">
              <a:avLst/>
            </a:prstTxWarp>
            <a:spAutoFit/>
          </a:bodyPr>
          <a:lstStyle/>
          <a:p>
            <a:pPr marL="0" marR="0" indent="0" algn="ctr" defTabSz="862013"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5" charset="0"/>
            </a:endParaRPr>
          </a:p>
        </p:txBody>
      </p:sp>
    </p:spTree>
    <p:extLst>
      <p:ext uri="{BB962C8B-B14F-4D97-AF65-F5344CB8AC3E}">
        <p14:creationId xmlns:p14="http://schemas.microsoft.com/office/powerpoint/2010/main" val="23935807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0" y="896144"/>
            <a:ext cx="8686800" cy="5147099"/>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smtClean="0">
                <a:solidFill>
                  <a:schemeClr val="accent2"/>
                </a:solidFill>
              </a:rPr>
              <a:t>15 June </a:t>
            </a:r>
            <a:r>
              <a:rPr lang="en-US" dirty="0">
                <a:solidFill>
                  <a:schemeClr val="accent2"/>
                </a:solidFill>
              </a:rPr>
              <a:t>2017/DOY </a:t>
            </a:r>
            <a:r>
              <a:rPr lang="en-US" dirty="0" smtClean="0">
                <a:solidFill>
                  <a:schemeClr val="accent2"/>
                </a:solidFill>
              </a:rPr>
              <a:t>166 </a:t>
            </a:r>
            <a:r>
              <a:rPr lang="en-US" dirty="0">
                <a:solidFill>
                  <a:schemeClr val="accent2"/>
                </a:solidFill>
              </a:rPr>
              <a:t/>
            </a:r>
            <a:br>
              <a:rPr lang="en-US" dirty="0">
                <a:solidFill>
                  <a:schemeClr val="accent2"/>
                </a:solidFill>
              </a:rPr>
            </a:br>
            <a:r>
              <a:rPr lang="en-US" dirty="0" smtClean="0">
                <a:solidFill>
                  <a:schemeClr val="accent2"/>
                </a:solidFill>
              </a:rPr>
              <a:t>Yellowknife – Fairbanks Transit</a:t>
            </a:r>
            <a:endParaRPr lang="en-US" dirty="0">
              <a:solidFill>
                <a:schemeClr val="accent2"/>
              </a:solidFill>
            </a:endParaRPr>
          </a:p>
        </p:txBody>
      </p:sp>
      <p:sp>
        <p:nvSpPr>
          <p:cNvPr id="6" name="Content Placeholder 11"/>
          <p:cNvSpPr>
            <a:spLocks noGrp="1"/>
          </p:cNvSpPr>
          <p:nvPr>
            <p:ph idx="1"/>
          </p:nvPr>
        </p:nvSpPr>
        <p:spPr bwMode="auto">
          <a:xfrm>
            <a:off x="238944" y="1040160"/>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Daily Summary</a:t>
            </a:r>
            <a:r>
              <a:rPr lang="en-US" sz="1800" dirty="0" smtClean="0">
                <a:latin typeface="Arial" charset="0"/>
                <a:ea typeface="Calibri" charset="0"/>
              </a:rPr>
              <a:t>:</a:t>
            </a:r>
          </a:p>
          <a:p>
            <a:r>
              <a:rPr lang="en-US" sz="1800" b="1" dirty="0"/>
              <a:t>C-20A </a:t>
            </a:r>
            <a:r>
              <a:rPr lang="en-US" sz="1800" b="1" dirty="0" smtClean="0"/>
              <a:t>(N30502) UAVSAR </a:t>
            </a:r>
            <a:r>
              <a:rPr lang="en-US" sz="1800" b="1" dirty="0"/>
              <a:t>ABoVE CAMPAIGN (CANADA / ALASKA)</a:t>
            </a:r>
            <a:r>
              <a:rPr lang="en-US" sz="1800" b="1" i="1" dirty="0"/>
              <a:t> </a:t>
            </a:r>
            <a:endParaRPr lang="en-US" sz="1800" dirty="0" smtClean="0"/>
          </a:p>
          <a:p>
            <a:r>
              <a:rPr lang="en-US" sz="1800" dirty="0" smtClean="0"/>
              <a:t>REPORT </a:t>
            </a:r>
            <a:r>
              <a:rPr lang="en-US" sz="1800" dirty="0"/>
              <a:t>DATE:  </a:t>
            </a:r>
            <a:r>
              <a:rPr lang="en-US" sz="1800" dirty="0" smtClean="0"/>
              <a:t>15 June 2017</a:t>
            </a:r>
            <a:endParaRPr lang="en-US" sz="1800" dirty="0"/>
          </a:p>
          <a:p>
            <a:r>
              <a:rPr lang="en-US" sz="1800" dirty="0"/>
              <a:t>Current Status of Aircraft:  </a:t>
            </a:r>
            <a:r>
              <a:rPr lang="en-US" sz="1800" dirty="0" smtClean="0"/>
              <a:t>	</a:t>
            </a:r>
            <a:r>
              <a:rPr lang="en-US" sz="1800" b="1" dirty="0" smtClean="0">
                <a:solidFill>
                  <a:srgbClr val="008000"/>
                </a:solidFill>
              </a:rPr>
              <a:t>GREEN</a:t>
            </a:r>
            <a:endParaRPr lang="en-US" sz="1800" dirty="0">
              <a:solidFill>
                <a:srgbClr val="008000"/>
              </a:solidFill>
            </a:endParaRPr>
          </a:p>
          <a:p>
            <a:r>
              <a:rPr lang="en-US" sz="1800" dirty="0"/>
              <a:t>Current Status of SAR:  </a:t>
            </a:r>
            <a:r>
              <a:rPr lang="en-US" sz="1800" dirty="0" smtClean="0"/>
              <a:t>	</a:t>
            </a:r>
            <a:r>
              <a:rPr lang="en-US" sz="1800" b="1" dirty="0">
                <a:solidFill>
                  <a:srgbClr val="008000"/>
                </a:solidFill>
              </a:rPr>
              <a:t>GREEN</a:t>
            </a:r>
            <a:endParaRPr lang="en-US" sz="1800" dirty="0">
              <a:solidFill>
                <a:srgbClr val="FF6600"/>
              </a:solidFill>
            </a:endParaRPr>
          </a:p>
          <a:p>
            <a:r>
              <a:rPr lang="en-US" sz="1800" dirty="0"/>
              <a:t>Current Status of PPA:  </a:t>
            </a:r>
            <a:r>
              <a:rPr lang="en-US" sz="1800" dirty="0" smtClean="0"/>
              <a:t>	</a:t>
            </a:r>
            <a:r>
              <a:rPr lang="en-US" sz="1800" b="1" dirty="0" smtClean="0">
                <a:solidFill>
                  <a:srgbClr val="008000"/>
                </a:solidFill>
              </a:rPr>
              <a:t>GREEN</a:t>
            </a:r>
            <a:endParaRPr lang="en-US" sz="1800" dirty="0">
              <a:solidFill>
                <a:srgbClr val="008000"/>
              </a:solidFill>
            </a:endParaRPr>
          </a:p>
          <a:p>
            <a:r>
              <a:rPr lang="en-US" sz="1800" dirty="0"/>
              <a:t>Current Deployment Location:  Fairbanks, Alaska (PAFA</a:t>
            </a:r>
            <a:r>
              <a:rPr lang="en-US" sz="1800" dirty="0" smtClean="0"/>
              <a:t>)</a:t>
            </a:r>
          </a:p>
          <a:p>
            <a:r>
              <a:rPr lang="en-US" sz="1800" dirty="0" smtClean="0"/>
              <a:t>Crew:  </a:t>
            </a:r>
            <a:r>
              <a:rPr lang="en-US" sz="1800" dirty="0">
                <a:solidFill>
                  <a:prstClr val="black"/>
                </a:solidFill>
              </a:rPr>
              <a:t>Asher, Barry, </a:t>
            </a:r>
            <a:r>
              <a:rPr lang="en-US" sz="1800" dirty="0" smtClean="0">
                <a:solidFill>
                  <a:prstClr val="black"/>
                </a:solidFill>
              </a:rPr>
              <a:t>Meza, Griffith</a:t>
            </a:r>
            <a:r>
              <a:rPr lang="en-US" sz="1800" dirty="0">
                <a:solidFill>
                  <a:prstClr val="black"/>
                </a:solidFill>
              </a:rPr>
              <a:t>, Choi, </a:t>
            </a:r>
            <a:r>
              <a:rPr lang="en-US" sz="1800" dirty="0" smtClean="0">
                <a:solidFill>
                  <a:prstClr val="black"/>
                </a:solidFill>
              </a:rPr>
              <a:t>T Miller, Moreno, Tan, McGrath</a:t>
            </a:r>
          </a:p>
          <a:p>
            <a:r>
              <a:rPr lang="en-US" sz="1800" dirty="0" smtClean="0">
                <a:latin typeface="Arial" charset="0"/>
                <a:ea typeface="Calibri" charset="0"/>
              </a:rPr>
              <a:t>Science </a:t>
            </a:r>
            <a:r>
              <a:rPr lang="en-US" sz="1800" dirty="0">
                <a:latin typeface="Arial" charset="0"/>
                <a:ea typeface="Calibri" charset="0"/>
              </a:rPr>
              <a:t>Coordinator: N </a:t>
            </a:r>
            <a:r>
              <a:rPr lang="en-US" sz="1800" dirty="0" smtClean="0">
                <a:latin typeface="Arial" charset="0"/>
                <a:ea typeface="Calibri" charset="0"/>
              </a:rPr>
              <a:t>Pinto</a:t>
            </a:r>
          </a:p>
          <a:p>
            <a:r>
              <a:rPr lang="en-US" sz="1800" dirty="0" smtClean="0">
                <a:latin typeface="Arial" charset="0"/>
                <a:ea typeface="Calibri" charset="0"/>
              </a:rPr>
              <a:t>Science </a:t>
            </a:r>
            <a:r>
              <a:rPr lang="en-US" sz="1800" dirty="0">
                <a:latin typeface="Arial" charset="0"/>
                <a:ea typeface="Calibri" charset="0"/>
              </a:rPr>
              <a:t>Lead: M </a:t>
            </a:r>
            <a:r>
              <a:rPr lang="en-US" sz="1800" dirty="0" err="1" smtClean="0">
                <a:latin typeface="Arial" charset="0"/>
                <a:ea typeface="Calibri" charset="0"/>
              </a:rPr>
              <a:t>Moghaddam</a:t>
            </a:r>
            <a:endParaRPr lang="en-US" sz="1800" dirty="0" smtClean="0">
              <a:latin typeface="Arial" charset="0"/>
              <a:ea typeface="Calibri" charset="0"/>
            </a:endParaRPr>
          </a:p>
          <a:p>
            <a:r>
              <a:rPr lang="en-US" sz="1800" dirty="0" smtClean="0">
                <a:latin typeface="Arial" charset="0"/>
                <a:ea typeface="Calibri" charset="0"/>
              </a:rPr>
              <a:t>Project </a:t>
            </a:r>
            <a:r>
              <a:rPr lang="en-US" sz="1800" dirty="0">
                <a:latin typeface="Arial" charset="0"/>
                <a:ea typeface="Calibri" charset="0"/>
              </a:rPr>
              <a:t>Manager: Y Lou</a:t>
            </a:r>
          </a:p>
          <a:p>
            <a:endParaRPr lang="en-US" sz="1800" dirty="0"/>
          </a:p>
          <a:p>
            <a:pPr marL="0" indent="0">
              <a:lnSpc>
                <a:spcPts val="1900"/>
              </a:lnSpc>
              <a:spcBef>
                <a:spcPct val="0"/>
              </a:spcBef>
              <a:spcAft>
                <a:spcPts val="900"/>
              </a:spcAft>
              <a:buNone/>
            </a:pPr>
            <a:endParaRPr lang="en-US" sz="800" b="1" dirty="0">
              <a:latin typeface="Arial" charset="0"/>
              <a:ea typeface="Calibri" charset="0"/>
            </a:endParaRPr>
          </a:p>
        </p:txBody>
      </p:sp>
    </p:spTree>
    <p:extLst>
      <p:ext uri="{BB962C8B-B14F-4D97-AF65-F5344CB8AC3E}">
        <p14:creationId xmlns:p14="http://schemas.microsoft.com/office/powerpoint/2010/main" val="40443373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0" y="896144"/>
            <a:ext cx="8686800" cy="5147099"/>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p>
        </p:txBody>
      </p:sp>
      <p:sp>
        <p:nvSpPr>
          <p:cNvPr id="6" name="Content Placeholder 11"/>
          <p:cNvSpPr>
            <a:spLocks noGrp="1"/>
          </p:cNvSpPr>
          <p:nvPr>
            <p:ph idx="1"/>
          </p:nvPr>
        </p:nvSpPr>
        <p:spPr bwMode="auto">
          <a:xfrm>
            <a:off x="238944" y="1040160"/>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Daily Summary</a:t>
            </a:r>
            <a:r>
              <a:rPr lang="en-US" sz="1800" dirty="0" smtClean="0">
                <a:latin typeface="Arial" charset="0"/>
                <a:ea typeface="Calibri" charset="0"/>
              </a:rPr>
              <a:t>:</a:t>
            </a:r>
            <a:endParaRPr lang="en-US" sz="1800" u="sng" dirty="0" smtClean="0"/>
          </a:p>
          <a:p>
            <a:r>
              <a:rPr lang="en-US" sz="1800" dirty="0"/>
              <a:t>Transit + Science Flight – Yellowknife (CYZF) to Fairbanks (PAFA) – 4.2 hours</a:t>
            </a:r>
          </a:p>
          <a:p>
            <a:r>
              <a:rPr lang="en-US" sz="1800" dirty="0"/>
              <a:t>Great flight</a:t>
            </a:r>
          </a:p>
          <a:p>
            <a:r>
              <a:rPr lang="en-US" sz="1800" dirty="0"/>
              <a:t>Collected 10 of 10 data lines</a:t>
            </a:r>
          </a:p>
          <a:p>
            <a:r>
              <a:rPr lang="en-US" sz="1800" dirty="0"/>
              <a:t>Ft. Liard, Watson Lake, Wolf Creek</a:t>
            </a:r>
            <a:r>
              <a:rPr lang="en-US" sz="1800" dirty="0" smtClean="0"/>
              <a:t>, </a:t>
            </a:r>
            <a:r>
              <a:rPr lang="en-US" sz="1800" dirty="0" err="1" smtClean="0"/>
              <a:t>Kluane</a:t>
            </a:r>
            <a:r>
              <a:rPr lang="en-US" sz="1800" dirty="0"/>
              <a:t>, </a:t>
            </a:r>
            <a:r>
              <a:rPr lang="en-US" sz="1800" dirty="0" err="1"/>
              <a:t>Tok</a:t>
            </a:r>
            <a:r>
              <a:rPr lang="en-US" sz="1800" dirty="0"/>
              <a:t>, Delta Junction</a:t>
            </a:r>
          </a:p>
          <a:p>
            <a:r>
              <a:rPr lang="en-US" sz="1800" dirty="0"/>
              <a:t>Flight Plan – 1043v02</a:t>
            </a:r>
            <a:endParaRPr lang="en-US" sz="1800" dirty="0" smtClean="0"/>
          </a:p>
        </p:txBody>
      </p:sp>
    </p:spTree>
    <p:extLst>
      <p:ext uri="{BB962C8B-B14F-4D97-AF65-F5344CB8AC3E}">
        <p14:creationId xmlns:p14="http://schemas.microsoft.com/office/powerpoint/2010/main" val="11254817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15 June 2017/DOY 166 </a:t>
            </a:r>
            <a:br>
              <a:rPr lang="en-US" dirty="0">
                <a:solidFill>
                  <a:schemeClr val="accent2"/>
                </a:solidFill>
              </a:rPr>
            </a:br>
            <a:r>
              <a:rPr lang="en-US" dirty="0">
                <a:solidFill>
                  <a:schemeClr val="accent2"/>
                </a:solidFill>
              </a:rPr>
              <a:t>72</a:t>
            </a:r>
            <a:r>
              <a:rPr lang="en-US" dirty="0" smtClean="0">
                <a:solidFill>
                  <a:schemeClr val="accent2"/>
                </a:solidFill>
              </a:rPr>
              <a:t>-Hour Look Ahead</a:t>
            </a:r>
            <a:endParaRPr lang="en-US" dirty="0">
              <a:latin typeface="Arial" charset="0"/>
              <a:ea typeface="ＭＳ Ｐゴシック" charset="0"/>
              <a:cs typeface="ＭＳ Ｐゴシック" charset="0"/>
            </a:endParaRPr>
          </a:p>
        </p:txBody>
      </p:sp>
      <p:sp>
        <p:nvSpPr>
          <p:cNvPr id="10" name="TextBox 9"/>
          <p:cNvSpPr txBox="1"/>
          <p:nvPr/>
        </p:nvSpPr>
        <p:spPr>
          <a:xfrm>
            <a:off x="382960" y="1544216"/>
            <a:ext cx="8064896" cy="3416320"/>
          </a:xfrm>
          <a:prstGeom prst="rect">
            <a:avLst/>
          </a:prstGeom>
          <a:noFill/>
        </p:spPr>
        <p:txBody>
          <a:bodyPr wrap="square" rtlCol="0">
            <a:spAutoFit/>
          </a:bodyPr>
          <a:lstStyle/>
          <a:p>
            <a:pPr algn="l"/>
            <a:r>
              <a:rPr lang="en-US" sz="1800" b="1" dirty="0" smtClean="0"/>
              <a:t>Friday 16 </a:t>
            </a:r>
            <a:r>
              <a:rPr lang="en-US" sz="1800" b="1" dirty="0"/>
              <a:t>June 2017 (DOY </a:t>
            </a:r>
            <a:r>
              <a:rPr lang="en-US" sz="1800" b="1" dirty="0" smtClean="0"/>
              <a:t>167)</a:t>
            </a:r>
            <a:r>
              <a:rPr lang="en-US" sz="1800" b="1" dirty="0"/>
              <a:t>:</a:t>
            </a:r>
          </a:p>
          <a:p>
            <a:pPr marL="285750" indent="-285750" algn="l">
              <a:buFont typeface="Arial"/>
              <a:buChar char="•"/>
            </a:pPr>
            <a:r>
              <a:rPr lang="en-US" sz="1800" dirty="0" smtClean="0"/>
              <a:t>Southwest Alaska</a:t>
            </a:r>
            <a:endParaRPr lang="en-US" sz="1800" dirty="0"/>
          </a:p>
          <a:p>
            <a:pPr algn="l"/>
            <a:endParaRPr lang="en-US" sz="1800" b="1" dirty="0" smtClean="0"/>
          </a:p>
          <a:p>
            <a:pPr algn="l"/>
            <a:r>
              <a:rPr lang="en-US" sz="1800" b="1" dirty="0" smtClean="0"/>
              <a:t>Saturday 17 </a:t>
            </a:r>
            <a:r>
              <a:rPr lang="en-US" sz="1800" b="1" dirty="0"/>
              <a:t>June 2017 (DOY </a:t>
            </a:r>
            <a:r>
              <a:rPr lang="en-US" sz="1800" b="1" dirty="0" smtClean="0"/>
              <a:t>168)</a:t>
            </a:r>
            <a:r>
              <a:rPr lang="en-US" sz="1800" b="1" dirty="0"/>
              <a:t>:</a:t>
            </a:r>
          </a:p>
          <a:p>
            <a:pPr marL="285750" indent="-285750" algn="l">
              <a:buFont typeface="Arial"/>
              <a:buChar char="•"/>
            </a:pPr>
            <a:r>
              <a:rPr lang="en-US" sz="1800" dirty="0" smtClean="0"/>
              <a:t>Yukon-Kuskokwim Delta</a:t>
            </a:r>
            <a:endParaRPr lang="en-US" sz="1800" dirty="0"/>
          </a:p>
          <a:p>
            <a:pPr algn="l"/>
            <a:endParaRPr lang="en-US" sz="1800" b="1" dirty="0" smtClean="0"/>
          </a:p>
          <a:p>
            <a:pPr algn="l"/>
            <a:r>
              <a:rPr lang="en-US" sz="1800" b="1" dirty="0" smtClean="0"/>
              <a:t>Sunday 18 </a:t>
            </a:r>
            <a:r>
              <a:rPr lang="en-US" sz="1800" b="1" dirty="0"/>
              <a:t>June 2017 (DOY </a:t>
            </a:r>
            <a:r>
              <a:rPr lang="en-US" sz="1800" b="1" dirty="0" smtClean="0"/>
              <a:t>169)</a:t>
            </a:r>
            <a:r>
              <a:rPr lang="en-US" sz="1800" b="1" dirty="0"/>
              <a:t>:</a:t>
            </a:r>
          </a:p>
          <a:p>
            <a:pPr marL="285750" indent="-285750" algn="l">
              <a:buFont typeface="Arial"/>
              <a:buChar char="•"/>
            </a:pPr>
            <a:r>
              <a:rPr lang="en-US" sz="1800" dirty="0" smtClean="0"/>
              <a:t>Hard down day</a:t>
            </a:r>
            <a:endParaRPr lang="en-US" sz="1800" dirty="0"/>
          </a:p>
          <a:p>
            <a:pPr algn="l"/>
            <a:endParaRPr lang="en-US" sz="1800" dirty="0"/>
          </a:p>
          <a:p>
            <a:pPr algn="l"/>
            <a:r>
              <a:rPr lang="en-US" sz="1800" b="1" dirty="0" smtClean="0"/>
              <a:t>Monday 19 </a:t>
            </a:r>
            <a:r>
              <a:rPr lang="en-US" sz="1800" b="1" dirty="0"/>
              <a:t>June 2017 (DOY </a:t>
            </a:r>
            <a:r>
              <a:rPr lang="en-US" sz="1800" b="1" dirty="0" smtClean="0"/>
              <a:t>170)</a:t>
            </a:r>
            <a:r>
              <a:rPr lang="en-US" sz="1800" b="1" dirty="0"/>
              <a:t>:</a:t>
            </a:r>
          </a:p>
          <a:p>
            <a:pPr marL="285750" indent="-285750" algn="l">
              <a:buFont typeface="Arial"/>
              <a:buChar char="•"/>
            </a:pPr>
            <a:r>
              <a:rPr lang="en-US" sz="1800" dirty="0" smtClean="0"/>
              <a:t>Seward Peninsula</a:t>
            </a:r>
            <a:endParaRPr lang="en-US" sz="1800" dirty="0"/>
          </a:p>
          <a:p>
            <a:pPr algn="l"/>
            <a:endParaRPr lang="en-US" sz="1800" b="1" dirty="0"/>
          </a:p>
        </p:txBody>
      </p:sp>
      <p:sp>
        <p:nvSpPr>
          <p:cNvPr id="11" name="TextBox 10"/>
          <p:cNvSpPr txBox="1"/>
          <p:nvPr/>
        </p:nvSpPr>
        <p:spPr>
          <a:xfrm>
            <a:off x="526976" y="1040160"/>
            <a:ext cx="6624736" cy="400110"/>
          </a:xfrm>
          <a:prstGeom prst="rect">
            <a:avLst/>
          </a:prstGeom>
          <a:noFill/>
        </p:spPr>
        <p:txBody>
          <a:bodyPr wrap="square" rtlCol="0">
            <a:spAutoFit/>
          </a:bodyPr>
          <a:lstStyle/>
          <a:p>
            <a:r>
              <a:rPr lang="en-US" b="1" dirty="0" smtClean="0">
                <a:solidFill>
                  <a:srgbClr val="0000FF"/>
                </a:solidFill>
              </a:rPr>
              <a:t>All plans weather dependent</a:t>
            </a:r>
            <a:endParaRPr lang="en-US" b="1" dirty="0">
              <a:solidFill>
                <a:srgbClr val="0000FF"/>
              </a:solidFill>
            </a:endParaRPr>
          </a:p>
        </p:txBody>
      </p:sp>
    </p:spTree>
    <p:extLst>
      <p:ext uri="{BB962C8B-B14F-4D97-AF65-F5344CB8AC3E}">
        <p14:creationId xmlns:p14="http://schemas.microsoft.com/office/powerpoint/2010/main" val="829679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66625" y="1072098"/>
            <a:ext cx="2061807" cy="400110"/>
          </a:xfrm>
          <a:prstGeom prst="rect">
            <a:avLst/>
          </a:prstGeom>
          <a:noFill/>
        </p:spPr>
        <p:txBody>
          <a:bodyPr wrap="none" rtlCol="0">
            <a:spAutoFit/>
          </a:bodyPr>
          <a:lstStyle/>
          <a:p>
            <a:r>
              <a:rPr lang="en-US" b="1" dirty="0" smtClean="0">
                <a:solidFill>
                  <a:schemeClr val="bg1"/>
                </a:solidFill>
              </a:rPr>
              <a:t>Stevens Village</a:t>
            </a:r>
            <a:endParaRPr lang="en-US" b="1" dirty="0">
              <a:solidFill>
                <a:schemeClr val="bg1"/>
              </a:solidFill>
            </a:endParaRPr>
          </a:p>
        </p:txBody>
      </p:sp>
      <p:sp>
        <p:nvSpPr>
          <p:cNvPr id="16" name="TextBox 15"/>
          <p:cNvSpPr txBox="1"/>
          <p:nvPr/>
        </p:nvSpPr>
        <p:spPr>
          <a:xfrm>
            <a:off x="3903198" y="2912368"/>
            <a:ext cx="1043876" cy="400110"/>
          </a:xfrm>
          <a:prstGeom prst="rect">
            <a:avLst/>
          </a:prstGeom>
          <a:noFill/>
        </p:spPr>
        <p:txBody>
          <a:bodyPr wrap="none" rtlCol="0">
            <a:spAutoFit/>
          </a:bodyPr>
          <a:lstStyle/>
          <a:p>
            <a:r>
              <a:rPr lang="en-US" b="1" dirty="0" smtClean="0">
                <a:solidFill>
                  <a:schemeClr val="bg1"/>
                </a:solidFill>
              </a:rPr>
              <a:t>Beaver</a:t>
            </a:r>
            <a:endParaRPr lang="en-US" b="1" dirty="0">
              <a:solidFill>
                <a:schemeClr val="bg1"/>
              </a:solidFill>
            </a:endParaRPr>
          </a:p>
        </p:txBody>
      </p:sp>
      <p:sp>
        <p:nvSpPr>
          <p:cNvPr id="22" name="Rectangle 2"/>
          <p:cNvSpPr>
            <a:spLocks noGrp="1" noChangeArrowheads="1"/>
          </p:cNvSpPr>
          <p:nvPr>
            <p:ph type="title"/>
          </p:nvPr>
        </p:nvSpPr>
        <p:spPr>
          <a:xfrm>
            <a:off x="887016" y="141288"/>
            <a:ext cx="5904656" cy="620712"/>
          </a:xfrm>
          <a:ln/>
        </p:spPr>
        <p:txBody>
          <a:bodyPr/>
          <a:lstStyle/>
          <a:p>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endParaRPr lang="en-US" dirty="0">
              <a:latin typeface="Arial" charset="0"/>
              <a:ea typeface="ＭＳ Ｐゴシック" charset="0"/>
              <a:cs typeface="ＭＳ Ｐゴシック" charset="0"/>
            </a:endParaRPr>
          </a:p>
        </p:txBody>
      </p:sp>
      <p:sp>
        <p:nvSpPr>
          <p:cNvPr id="2" name="TextBox 1"/>
          <p:cNvSpPr txBox="1"/>
          <p:nvPr/>
        </p:nvSpPr>
        <p:spPr>
          <a:xfrm>
            <a:off x="887016" y="4928592"/>
            <a:ext cx="1338828" cy="400110"/>
          </a:xfrm>
          <a:prstGeom prst="rect">
            <a:avLst/>
          </a:prstGeom>
          <a:noFill/>
        </p:spPr>
        <p:txBody>
          <a:bodyPr wrap="none" rtlCol="0">
            <a:spAutoFit/>
          </a:bodyPr>
          <a:lstStyle/>
          <a:p>
            <a:r>
              <a:rPr lang="en-US" b="1" dirty="0" smtClean="0">
                <a:solidFill>
                  <a:schemeClr val="bg1"/>
                </a:solidFill>
              </a:rPr>
              <a:t>Kotzebue</a:t>
            </a:r>
            <a:endParaRPr lang="en-US" b="1" dirty="0">
              <a:solidFill>
                <a:schemeClr val="bg1"/>
              </a:solidFill>
            </a:endParaRPr>
          </a:p>
        </p:txBody>
      </p:sp>
      <p:pic>
        <p:nvPicPr>
          <p:cNvPr id="12" name="Picture 11" descr="DSC_113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28" y="1040160"/>
            <a:ext cx="2743200" cy="1828086"/>
          </a:xfrm>
          <a:prstGeom prst="rect">
            <a:avLst/>
          </a:prstGeom>
        </p:spPr>
      </p:pic>
      <p:pic>
        <p:nvPicPr>
          <p:cNvPr id="13" name="Picture 12" descr="DSC_114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5248" y="1040160"/>
            <a:ext cx="2743200" cy="1828086"/>
          </a:xfrm>
          <a:prstGeom prst="rect">
            <a:avLst/>
          </a:prstGeom>
        </p:spPr>
      </p:pic>
      <p:pic>
        <p:nvPicPr>
          <p:cNvPr id="15" name="Picture 14" descr="DSC_115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5568" y="1040160"/>
            <a:ext cx="2743200" cy="1828086"/>
          </a:xfrm>
          <a:prstGeom prst="rect">
            <a:avLst/>
          </a:prstGeom>
        </p:spPr>
      </p:pic>
      <p:sp>
        <p:nvSpPr>
          <p:cNvPr id="17" name="TextBox 16"/>
          <p:cNvSpPr txBox="1"/>
          <p:nvPr/>
        </p:nvSpPr>
        <p:spPr>
          <a:xfrm>
            <a:off x="1175048" y="3632448"/>
            <a:ext cx="6391493" cy="400110"/>
          </a:xfrm>
          <a:prstGeom prst="rect">
            <a:avLst/>
          </a:prstGeom>
          <a:noFill/>
        </p:spPr>
        <p:txBody>
          <a:bodyPr wrap="none" rtlCol="0">
            <a:spAutoFit/>
          </a:bodyPr>
          <a:lstStyle/>
          <a:p>
            <a:r>
              <a:rPr lang="en-US" dirty="0" smtClean="0"/>
              <a:t>Glaciers in the </a:t>
            </a:r>
            <a:r>
              <a:rPr lang="en-US" dirty="0" err="1" smtClean="0"/>
              <a:t>Kluane</a:t>
            </a:r>
            <a:r>
              <a:rPr lang="en-US" dirty="0" smtClean="0"/>
              <a:t> Lake area of the Yukon Territory</a:t>
            </a:r>
            <a:endParaRPr lang="en-US" dirty="0"/>
          </a:p>
        </p:txBody>
      </p:sp>
    </p:spTree>
    <p:extLst>
      <p:ext uri="{BB962C8B-B14F-4D97-AF65-F5344CB8AC3E}">
        <p14:creationId xmlns:p14="http://schemas.microsoft.com/office/powerpoint/2010/main" val="18594647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6-22 at 19.12.4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19264" y="2408312"/>
            <a:ext cx="5486400" cy="2938756"/>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p>
        </p:txBody>
      </p:sp>
      <p:sp>
        <p:nvSpPr>
          <p:cNvPr id="45058" name="Content Placeholder 11"/>
          <p:cNvSpPr>
            <a:spLocks noGrp="1"/>
          </p:cNvSpPr>
          <p:nvPr>
            <p:ph idx="1"/>
          </p:nvPr>
        </p:nvSpPr>
        <p:spPr bwMode="auto">
          <a:xfrm>
            <a:off x="88900" y="968152"/>
            <a:ext cx="843096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spcAft>
                <a:spcPts val="0"/>
              </a:spcAft>
              <a:buNone/>
            </a:pPr>
            <a:r>
              <a:rPr lang="en-US" sz="1800" b="1" dirty="0" smtClean="0">
                <a:latin typeface="Arial" charset="0"/>
                <a:ea typeface="Calibri" charset="0"/>
              </a:rPr>
              <a:t>Flight Plan 1143 v02, Report 17064: </a:t>
            </a:r>
          </a:p>
          <a:p>
            <a:pPr marL="0" indent="0">
              <a:spcBef>
                <a:spcPct val="0"/>
              </a:spcBef>
              <a:spcAft>
                <a:spcPts val="0"/>
              </a:spcAft>
              <a:buNone/>
            </a:pPr>
            <a:r>
              <a:rPr lang="en-US" sz="1800" b="1" dirty="0" smtClean="0">
                <a:latin typeface="Arial" charset="0"/>
                <a:ea typeface="Calibri" charset="0"/>
              </a:rPr>
              <a:t>Yellowknife NT (CYZF) Fairbanks AK (PAFA) – PAFA</a:t>
            </a:r>
            <a:endParaRPr lang="en-US" sz="1800" dirty="0" smtClean="0">
              <a:latin typeface="Arial" charset="0"/>
              <a:ea typeface="Calibri" charset="0"/>
            </a:endParaRPr>
          </a:p>
          <a:p>
            <a:pPr marL="0" indent="0">
              <a:spcBef>
                <a:spcPct val="0"/>
              </a:spcBef>
              <a:spcAft>
                <a:spcPts val="0"/>
              </a:spcAft>
              <a:buNone/>
            </a:pPr>
            <a:r>
              <a:rPr lang="en-US" sz="1800" dirty="0">
                <a:solidFill>
                  <a:srgbClr val="0000FF"/>
                </a:solidFill>
              </a:rPr>
              <a:t>https://</a:t>
            </a:r>
            <a:r>
              <a:rPr lang="en-US" sz="1800" dirty="0" err="1">
                <a:solidFill>
                  <a:srgbClr val="0000FF"/>
                </a:solidFill>
              </a:rPr>
              <a:t>uavsar.jpl.nasa.gov</a:t>
            </a:r>
            <a:r>
              <a:rPr lang="en-US" sz="1800" dirty="0">
                <a:solidFill>
                  <a:srgbClr val="0000FF"/>
                </a:solidFill>
              </a:rPr>
              <a:t>/</a:t>
            </a:r>
            <a:r>
              <a:rPr lang="en-US" sz="1800" dirty="0" err="1">
                <a:solidFill>
                  <a:srgbClr val="0000FF"/>
                </a:solidFill>
              </a:rPr>
              <a:t>cgi</a:t>
            </a:r>
            <a:r>
              <a:rPr lang="en-US" sz="1800" dirty="0">
                <a:solidFill>
                  <a:srgbClr val="0000FF"/>
                </a:solidFill>
              </a:rPr>
              <a:t>-bin/</a:t>
            </a:r>
            <a:r>
              <a:rPr lang="en-US" sz="1800" dirty="0" err="1">
                <a:solidFill>
                  <a:srgbClr val="0000FF"/>
                </a:solidFill>
              </a:rPr>
              <a:t>report.pl?planID</a:t>
            </a:r>
            <a:r>
              <a:rPr lang="en-US" sz="1800" dirty="0">
                <a:solidFill>
                  <a:srgbClr val="0000FF"/>
                </a:solidFill>
              </a:rPr>
              <a:t>=PLAN_17064#flightPlan</a:t>
            </a:r>
            <a:endParaRPr lang="en-US" sz="1800" dirty="0" smtClean="0">
              <a:solidFill>
                <a:srgbClr val="0000FF"/>
              </a:solidFill>
              <a:latin typeface="Arial" charset="0"/>
              <a:ea typeface="Calibri" charset="0"/>
            </a:endParaRPr>
          </a:p>
        </p:txBody>
      </p:sp>
      <p:sp>
        <p:nvSpPr>
          <p:cNvPr id="5" name="Content Placeholder 11"/>
          <p:cNvSpPr txBox="1">
            <a:spLocks/>
          </p:cNvSpPr>
          <p:nvPr/>
        </p:nvSpPr>
        <p:spPr bwMode="auto">
          <a:xfrm>
            <a:off x="22920" y="2264296"/>
            <a:ext cx="3168352" cy="338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110" charset="-128"/>
                <a:cs typeface="Arial"/>
              </a:defRPr>
            </a:lvl1pPr>
            <a:lvl2pPr marL="4572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25" charset="-128"/>
                <a:cs typeface="Arial"/>
              </a:defRPr>
            </a:lvl2pPr>
            <a:lvl3pPr marL="68897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3pPr>
            <a:lvl4pPr marL="974725" indent="-214313"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4pPr>
            <a:lvl5pPr marL="120332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a:lstStyle>
          <a:p>
            <a:pPr marL="0" indent="0">
              <a:spcBef>
                <a:spcPct val="0"/>
              </a:spcBef>
              <a:spcAft>
                <a:spcPts val="0"/>
              </a:spcAft>
              <a:buFontTx/>
              <a:buNone/>
            </a:pPr>
            <a:r>
              <a:rPr lang="en-US" sz="1600" b="1" dirty="0" smtClean="0">
                <a:latin typeface="Arial" charset="0"/>
                <a:ea typeface="Calibri" charset="0"/>
              </a:rPr>
              <a:t>Data Acquisitions</a:t>
            </a:r>
            <a:r>
              <a:rPr lang="en-US" sz="1600" dirty="0" smtClean="0">
                <a:latin typeface="Arial" charset="0"/>
                <a:ea typeface="Calibri" charset="0"/>
              </a:rPr>
              <a:t>: </a:t>
            </a:r>
          </a:p>
          <a:p>
            <a:pPr marL="0" indent="0">
              <a:spcBef>
                <a:spcPct val="0"/>
              </a:spcBef>
              <a:spcAft>
                <a:spcPts val="0"/>
              </a:spcAft>
              <a:buFontTx/>
              <a:buNone/>
            </a:pPr>
            <a:r>
              <a:rPr lang="en-US" sz="1600" dirty="0" smtClean="0">
                <a:latin typeface="Arial" charset="0"/>
                <a:ea typeface="Calibri" charset="0"/>
              </a:rPr>
              <a:t>Line 1, ID </a:t>
            </a:r>
            <a:r>
              <a:rPr lang="en-US" sz="1600" dirty="0" smtClean="0"/>
              <a:t>20027</a:t>
            </a:r>
            <a:r>
              <a:rPr lang="en-US" sz="1600" dirty="0" smtClean="0">
                <a:latin typeface="Arial" charset="0"/>
                <a:ea typeface="Calibri" charset="0"/>
              </a:rPr>
              <a:t>: Scotty Creek</a:t>
            </a:r>
          </a:p>
          <a:p>
            <a:pPr marL="0" indent="0">
              <a:spcBef>
                <a:spcPct val="0"/>
              </a:spcBef>
              <a:spcAft>
                <a:spcPts val="0"/>
              </a:spcAft>
              <a:buFontTx/>
              <a:buNone/>
            </a:pPr>
            <a:r>
              <a:rPr lang="en-US" sz="1600" dirty="0" smtClean="0">
                <a:latin typeface="Arial" charset="0"/>
                <a:ea typeface="Calibri" charset="0"/>
              </a:rPr>
              <a:t>Line 2, ID </a:t>
            </a:r>
            <a:r>
              <a:rPr lang="en-US" sz="1600" dirty="0" smtClean="0"/>
              <a:t>33021</a:t>
            </a:r>
            <a:r>
              <a:rPr lang="en-US" sz="1600" dirty="0" smtClean="0">
                <a:latin typeface="Arial" charset="0"/>
                <a:ea typeface="Calibri" charset="0"/>
              </a:rPr>
              <a:t>: Fort Liard</a:t>
            </a:r>
            <a:endParaRPr lang="en-US" sz="1600" dirty="0">
              <a:latin typeface="Arial" charset="0"/>
              <a:ea typeface="Calibri" charset="0"/>
            </a:endParaRPr>
          </a:p>
          <a:p>
            <a:pPr marL="0" indent="0">
              <a:spcBef>
                <a:spcPct val="0"/>
              </a:spcBef>
              <a:spcAft>
                <a:spcPts val="0"/>
              </a:spcAft>
              <a:buNone/>
            </a:pPr>
            <a:r>
              <a:rPr lang="en-US" sz="1600" dirty="0" smtClean="0">
                <a:latin typeface="Arial" charset="0"/>
                <a:ea typeface="Calibri" charset="0"/>
              </a:rPr>
              <a:t>Line 3, ID </a:t>
            </a:r>
            <a:r>
              <a:rPr lang="en-US" sz="1600" dirty="0" smtClean="0"/>
              <a:t>27510</a:t>
            </a:r>
            <a:r>
              <a:rPr lang="en-US" sz="1600" dirty="0" smtClean="0">
                <a:latin typeface="Arial" charset="0"/>
                <a:ea typeface="Calibri" charset="0"/>
              </a:rPr>
              <a:t>: Watson Lake</a:t>
            </a:r>
          </a:p>
          <a:p>
            <a:pPr marL="0" indent="0">
              <a:spcBef>
                <a:spcPct val="0"/>
              </a:spcBef>
              <a:spcAft>
                <a:spcPts val="0"/>
              </a:spcAft>
              <a:buFontTx/>
              <a:buNone/>
            </a:pPr>
            <a:r>
              <a:rPr lang="en-US" sz="1600" dirty="0" smtClean="0">
                <a:latin typeface="Arial" charset="0"/>
                <a:ea typeface="Calibri" charset="0"/>
              </a:rPr>
              <a:t>Line 4, ID </a:t>
            </a:r>
            <a:r>
              <a:rPr lang="en-US" sz="1600" dirty="0" smtClean="0"/>
              <a:t>23602</a:t>
            </a:r>
            <a:r>
              <a:rPr lang="en-US" sz="1600" dirty="0" smtClean="0">
                <a:latin typeface="Arial" charset="0"/>
                <a:ea typeface="Calibri" charset="0"/>
              </a:rPr>
              <a:t>: Wolf Creek</a:t>
            </a:r>
          </a:p>
          <a:p>
            <a:pPr marL="0" indent="0">
              <a:spcBef>
                <a:spcPct val="0"/>
              </a:spcBef>
              <a:spcAft>
                <a:spcPts val="0"/>
              </a:spcAft>
              <a:buFontTx/>
              <a:buNone/>
            </a:pPr>
            <a:r>
              <a:rPr lang="en-US" sz="1600" dirty="0" smtClean="0">
                <a:latin typeface="Arial" charset="0"/>
                <a:ea typeface="Calibri" charset="0"/>
              </a:rPr>
              <a:t>Line 5, ID </a:t>
            </a:r>
            <a:r>
              <a:rPr lang="en-US" sz="1600" dirty="0" smtClean="0"/>
              <a:t>30806</a:t>
            </a:r>
            <a:r>
              <a:rPr lang="en-US" sz="1600" dirty="0" smtClean="0">
                <a:latin typeface="Arial" charset="0"/>
                <a:ea typeface="Calibri" charset="0"/>
              </a:rPr>
              <a:t>: </a:t>
            </a:r>
            <a:r>
              <a:rPr lang="en-US" sz="1600" dirty="0" err="1" smtClean="0">
                <a:latin typeface="Arial" charset="0"/>
                <a:ea typeface="Calibri" charset="0"/>
              </a:rPr>
              <a:t>Kluane</a:t>
            </a:r>
            <a:r>
              <a:rPr lang="en-US" sz="1600" dirty="0" smtClean="0">
                <a:latin typeface="Arial" charset="0"/>
                <a:ea typeface="Calibri" charset="0"/>
              </a:rPr>
              <a:t> Lake 1</a:t>
            </a:r>
          </a:p>
          <a:p>
            <a:pPr marL="0" indent="0">
              <a:spcBef>
                <a:spcPct val="0"/>
              </a:spcBef>
              <a:spcAft>
                <a:spcPts val="0"/>
              </a:spcAft>
              <a:buNone/>
            </a:pPr>
            <a:r>
              <a:rPr lang="en-US" sz="1600" dirty="0" smtClean="0">
                <a:latin typeface="Arial" charset="0"/>
                <a:ea typeface="Calibri" charset="0"/>
              </a:rPr>
              <a:t>Line 6, ID </a:t>
            </a:r>
            <a:r>
              <a:rPr lang="en-US" sz="1600" dirty="0" smtClean="0"/>
              <a:t>01902</a:t>
            </a:r>
            <a:r>
              <a:rPr lang="en-US" sz="1600" dirty="0" smtClean="0">
                <a:latin typeface="Arial" charset="0"/>
                <a:ea typeface="Calibri" charset="0"/>
              </a:rPr>
              <a:t>: </a:t>
            </a:r>
            <a:r>
              <a:rPr lang="en-US" sz="1600" dirty="0" err="1" smtClean="0">
                <a:latin typeface="Arial" charset="0"/>
                <a:ea typeface="Calibri" charset="0"/>
              </a:rPr>
              <a:t>Kluane</a:t>
            </a:r>
            <a:r>
              <a:rPr lang="en-US" sz="1600" dirty="0" smtClean="0">
                <a:latin typeface="Arial" charset="0"/>
                <a:ea typeface="Calibri" charset="0"/>
              </a:rPr>
              <a:t> Lake 2</a:t>
            </a:r>
          </a:p>
          <a:p>
            <a:pPr marL="0" indent="0">
              <a:spcBef>
                <a:spcPct val="0"/>
              </a:spcBef>
              <a:spcAft>
                <a:spcPts val="0"/>
              </a:spcAft>
              <a:buNone/>
            </a:pPr>
            <a:r>
              <a:rPr lang="en-US" sz="1600" dirty="0" smtClean="0">
                <a:latin typeface="Arial" charset="0"/>
                <a:ea typeface="Calibri" charset="0"/>
              </a:rPr>
              <a:t>Line 7, ID 31040: </a:t>
            </a:r>
            <a:r>
              <a:rPr lang="en-US" sz="1600" dirty="0" err="1" smtClean="0">
                <a:latin typeface="Arial" charset="0"/>
                <a:ea typeface="Calibri" charset="0"/>
              </a:rPr>
              <a:t>Tok</a:t>
            </a:r>
            <a:endParaRPr lang="en-US" sz="1600" dirty="0" smtClean="0">
              <a:latin typeface="Arial" charset="0"/>
              <a:ea typeface="Calibri" charset="0"/>
            </a:endParaRPr>
          </a:p>
          <a:p>
            <a:pPr marL="0" indent="0">
              <a:spcBef>
                <a:spcPct val="0"/>
              </a:spcBef>
              <a:spcAft>
                <a:spcPts val="0"/>
              </a:spcAft>
              <a:buNone/>
            </a:pPr>
            <a:r>
              <a:rPr lang="en-US" sz="1600" dirty="0" smtClean="0">
                <a:latin typeface="Arial" charset="0"/>
                <a:ea typeface="Calibri" charset="0"/>
              </a:rPr>
              <a:t>Line 8, </a:t>
            </a:r>
            <a:r>
              <a:rPr lang="en-US" sz="1600" dirty="0">
                <a:latin typeface="Arial" charset="0"/>
                <a:ea typeface="Calibri" charset="0"/>
              </a:rPr>
              <a:t>ID </a:t>
            </a:r>
            <a:r>
              <a:rPr lang="en-US" sz="1600" dirty="0" smtClean="0">
                <a:latin typeface="Arial" charset="0"/>
                <a:ea typeface="Calibri" charset="0"/>
              </a:rPr>
              <a:t>00101: </a:t>
            </a:r>
            <a:r>
              <a:rPr lang="en-US" sz="1600" dirty="0">
                <a:latin typeface="Arial" charset="0"/>
                <a:ea typeface="Calibri" charset="0"/>
              </a:rPr>
              <a:t>Delta </a:t>
            </a:r>
            <a:r>
              <a:rPr lang="en-US" sz="1600" dirty="0" err="1">
                <a:latin typeface="Arial" charset="0"/>
                <a:ea typeface="Calibri" charset="0"/>
              </a:rPr>
              <a:t>Junc</a:t>
            </a:r>
            <a:r>
              <a:rPr lang="en-US" sz="1600" dirty="0">
                <a:latin typeface="Arial" charset="0"/>
                <a:ea typeface="Calibri" charset="0"/>
              </a:rPr>
              <a:t> </a:t>
            </a:r>
            <a:r>
              <a:rPr lang="en-US" sz="1600" dirty="0" smtClean="0">
                <a:latin typeface="Arial" charset="0"/>
                <a:ea typeface="Calibri" charset="0"/>
              </a:rPr>
              <a:t>1</a:t>
            </a:r>
          </a:p>
          <a:p>
            <a:pPr marL="0" indent="0">
              <a:spcBef>
                <a:spcPct val="0"/>
              </a:spcBef>
              <a:spcAft>
                <a:spcPts val="0"/>
              </a:spcAft>
              <a:buNone/>
            </a:pPr>
            <a:r>
              <a:rPr lang="en-US" sz="1600" dirty="0">
                <a:latin typeface="Arial" charset="0"/>
                <a:ea typeface="Calibri" charset="0"/>
              </a:rPr>
              <a:t>Line </a:t>
            </a:r>
            <a:r>
              <a:rPr lang="en-US" sz="1600" dirty="0" smtClean="0">
                <a:latin typeface="Arial" charset="0"/>
                <a:ea typeface="Calibri" charset="0"/>
              </a:rPr>
              <a:t>9, </a:t>
            </a:r>
            <a:r>
              <a:rPr lang="en-US" sz="1600" dirty="0">
                <a:latin typeface="Arial" charset="0"/>
                <a:ea typeface="Calibri" charset="0"/>
              </a:rPr>
              <a:t>ID 3</a:t>
            </a:r>
            <a:r>
              <a:rPr lang="en-US" sz="1600" dirty="0" smtClean="0">
                <a:latin typeface="Arial" charset="0"/>
                <a:ea typeface="Calibri" charset="0"/>
              </a:rPr>
              <a:t>0407: </a:t>
            </a:r>
            <a:r>
              <a:rPr lang="en-US" sz="1600" dirty="0">
                <a:latin typeface="Arial" charset="0"/>
                <a:ea typeface="Calibri" charset="0"/>
              </a:rPr>
              <a:t>Delta </a:t>
            </a:r>
            <a:r>
              <a:rPr lang="en-US" sz="1600" dirty="0" err="1">
                <a:latin typeface="Arial" charset="0"/>
                <a:ea typeface="Calibri" charset="0"/>
              </a:rPr>
              <a:t>Junc</a:t>
            </a:r>
            <a:r>
              <a:rPr lang="en-US" sz="1600" dirty="0">
                <a:latin typeface="Arial" charset="0"/>
                <a:ea typeface="Calibri" charset="0"/>
              </a:rPr>
              <a:t> </a:t>
            </a:r>
            <a:r>
              <a:rPr lang="en-US" sz="1600" dirty="0" smtClean="0">
                <a:latin typeface="Arial" charset="0"/>
                <a:ea typeface="Calibri" charset="0"/>
              </a:rPr>
              <a:t>2</a:t>
            </a:r>
            <a:endParaRPr lang="en-US" sz="1600" dirty="0">
              <a:latin typeface="Arial" charset="0"/>
              <a:ea typeface="Calibri" charset="0"/>
            </a:endParaRPr>
          </a:p>
          <a:p>
            <a:pPr marL="0" indent="0">
              <a:spcBef>
                <a:spcPct val="0"/>
              </a:spcBef>
              <a:spcAft>
                <a:spcPts val="0"/>
              </a:spcAft>
              <a:buNone/>
            </a:pPr>
            <a:r>
              <a:rPr lang="en-US" sz="1600" dirty="0" smtClean="0">
                <a:latin typeface="Arial" charset="0"/>
                <a:ea typeface="Calibri" charset="0"/>
              </a:rPr>
              <a:t>Line 10, </a:t>
            </a:r>
            <a:r>
              <a:rPr lang="en-US" sz="1600" dirty="0">
                <a:latin typeface="Arial" charset="0"/>
                <a:ea typeface="Calibri" charset="0"/>
              </a:rPr>
              <a:t>ID </a:t>
            </a:r>
            <a:r>
              <a:rPr lang="en-US" sz="1600" dirty="0" smtClean="0">
                <a:latin typeface="Arial" charset="0"/>
                <a:ea typeface="Calibri" charset="0"/>
              </a:rPr>
              <a:t>10204: </a:t>
            </a:r>
            <a:r>
              <a:rPr lang="en-US" sz="1600" dirty="0">
                <a:latin typeface="Arial" charset="0"/>
                <a:ea typeface="Calibri" charset="0"/>
              </a:rPr>
              <a:t>Delta </a:t>
            </a:r>
            <a:r>
              <a:rPr lang="en-US" sz="1600" dirty="0" err="1">
                <a:latin typeface="Arial" charset="0"/>
                <a:ea typeface="Calibri" charset="0"/>
              </a:rPr>
              <a:t>Junc</a:t>
            </a:r>
            <a:r>
              <a:rPr lang="en-US" sz="1600" dirty="0">
                <a:latin typeface="Arial" charset="0"/>
                <a:ea typeface="Calibri" charset="0"/>
              </a:rPr>
              <a:t> </a:t>
            </a:r>
            <a:r>
              <a:rPr lang="en-US" sz="1600" dirty="0" smtClean="0">
                <a:latin typeface="Arial" charset="0"/>
                <a:ea typeface="Calibri" charset="0"/>
              </a:rPr>
              <a:t>3</a:t>
            </a:r>
            <a:endParaRPr lang="en-US" sz="1600" dirty="0">
              <a:latin typeface="Arial" charset="0"/>
              <a:ea typeface="Calibri" charset="0"/>
            </a:endParaRPr>
          </a:p>
        </p:txBody>
      </p:sp>
      <p:sp>
        <p:nvSpPr>
          <p:cNvPr id="8" name="TextBox 7"/>
          <p:cNvSpPr txBox="1"/>
          <p:nvPr/>
        </p:nvSpPr>
        <p:spPr>
          <a:xfrm>
            <a:off x="5876981" y="4306174"/>
            <a:ext cx="612593" cy="276999"/>
          </a:xfrm>
          <a:prstGeom prst="rect">
            <a:avLst/>
          </a:prstGeom>
          <a:noFill/>
        </p:spPr>
        <p:txBody>
          <a:bodyPr wrap="none" rtlCol="0">
            <a:spAutoFit/>
          </a:bodyPr>
          <a:lstStyle/>
          <a:p>
            <a:r>
              <a:rPr lang="en-US" sz="1200" b="1" dirty="0" smtClean="0"/>
              <a:t>27510</a:t>
            </a:r>
            <a:endParaRPr lang="en-US" b="1" dirty="0"/>
          </a:p>
        </p:txBody>
      </p:sp>
      <p:sp>
        <p:nvSpPr>
          <p:cNvPr id="11" name="TextBox 10"/>
          <p:cNvSpPr txBox="1"/>
          <p:nvPr/>
        </p:nvSpPr>
        <p:spPr>
          <a:xfrm>
            <a:off x="6668349" y="4270612"/>
            <a:ext cx="612593" cy="276999"/>
          </a:xfrm>
          <a:prstGeom prst="rect">
            <a:avLst/>
          </a:prstGeom>
          <a:noFill/>
        </p:spPr>
        <p:txBody>
          <a:bodyPr wrap="none" rtlCol="0">
            <a:spAutoFit/>
          </a:bodyPr>
          <a:lstStyle/>
          <a:p>
            <a:r>
              <a:rPr lang="en-US" sz="1200" b="1" dirty="0" smtClean="0"/>
              <a:t>33021</a:t>
            </a:r>
            <a:endParaRPr lang="en-US" b="1" dirty="0"/>
          </a:p>
        </p:txBody>
      </p:sp>
      <p:sp>
        <p:nvSpPr>
          <p:cNvPr id="15" name="TextBox 14"/>
          <p:cNvSpPr txBox="1"/>
          <p:nvPr/>
        </p:nvSpPr>
        <p:spPr>
          <a:xfrm>
            <a:off x="7397012" y="4098023"/>
            <a:ext cx="612593" cy="276999"/>
          </a:xfrm>
          <a:prstGeom prst="rect">
            <a:avLst/>
          </a:prstGeom>
          <a:noFill/>
        </p:spPr>
        <p:txBody>
          <a:bodyPr wrap="none" rtlCol="0">
            <a:spAutoFit/>
          </a:bodyPr>
          <a:lstStyle/>
          <a:p>
            <a:r>
              <a:rPr lang="en-US" sz="1200" b="1" dirty="0" smtClean="0"/>
              <a:t>20027</a:t>
            </a:r>
            <a:endParaRPr lang="en-US" b="1" dirty="0"/>
          </a:p>
        </p:txBody>
      </p:sp>
      <p:sp>
        <p:nvSpPr>
          <p:cNvPr id="16" name="TextBox 15"/>
          <p:cNvSpPr txBox="1"/>
          <p:nvPr/>
        </p:nvSpPr>
        <p:spPr>
          <a:xfrm>
            <a:off x="4162855" y="3920480"/>
            <a:ext cx="612593" cy="461665"/>
          </a:xfrm>
          <a:prstGeom prst="rect">
            <a:avLst/>
          </a:prstGeom>
          <a:noFill/>
        </p:spPr>
        <p:txBody>
          <a:bodyPr wrap="none" rtlCol="0">
            <a:spAutoFit/>
          </a:bodyPr>
          <a:lstStyle/>
          <a:p>
            <a:r>
              <a:rPr lang="en-US" sz="1200" b="1" dirty="0" smtClean="0"/>
              <a:t>30806</a:t>
            </a:r>
          </a:p>
          <a:p>
            <a:r>
              <a:rPr lang="en-US" sz="1200" b="1" dirty="0" smtClean="0"/>
              <a:t>01902</a:t>
            </a:r>
          </a:p>
        </p:txBody>
      </p:sp>
      <p:sp>
        <p:nvSpPr>
          <p:cNvPr id="4" name="TextBox 3"/>
          <p:cNvSpPr txBox="1"/>
          <p:nvPr/>
        </p:nvSpPr>
        <p:spPr>
          <a:xfrm>
            <a:off x="3695328" y="1997750"/>
            <a:ext cx="4266512" cy="338554"/>
          </a:xfrm>
          <a:prstGeom prst="rect">
            <a:avLst/>
          </a:prstGeom>
          <a:noFill/>
        </p:spPr>
        <p:txBody>
          <a:bodyPr wrap="none" rtlCol="0">
            <a:spAutoFit/>
          </a:bodyPr>
          <a:lstStyle/>
          <a:p>
            <a:r>
              <a:rPr lang="en-US" sz="1600" b="1" dirty="0" smtClean="0"/>
              <a:t>6/15/17 flight plan &amp; acquisition segments</a:t>
            </a:r>
            <a:endParaRPr lang="en-US" sz="1600" b="1" dirty="0"/>
          </a:p>
        </p:txBody>
      </p:sp>
      <p:sp>
        <p:nvSpPr>
          <p:cNvPr id="14" name="TextBox 13"/>
          <p:cNvSpPr txBox="1"/>
          <p:nvPr/>
        </p:nvSpPr>
        <p:spPr>
          <a:xfrm>
            <a:off x="3551312" y="2408312"/>
            <a:ext cx="612593" cy="646331"/>
          </a:xfrm>
          <a:prstGeom prst="rect">
            <a:avLst/>
          </a:prstGeom>
          <a:noFill/>
        </p:spPr>
        <p:txBody>
          <a:bodyPr wrap="none" rtlCol="0">
            <a:spAutoFit/>
          </a:bodyPr>
          <a:lstStyle/>
          <a:p>
            <a:r>
              <a:rPr lang="en-US" sz="1200" b="1" dirty="0" smtClean="0"/>
              <a:t>00101</a:t>
            </a:r>
          </a:p>
          <a:p>
            <a:r>
              <a:rPr lang="en-US" sz="1200" b="1" dirty="0"/>
              <a:t>3</a:t>
            </a:r>
            <a:r>
              <a:rPr lang="en-US" sz="1200" b="1" dirty="0" smtClean="0"/>
              <a:t>0407</a:t>
            </a:r>
          </a:p>
          <a:p>
            <a:r>
              <a:rPr lang="en-US" sz="1200" b="1" dirty="0" smtClean="0"/>
              <a:t>10204</a:t>
            </a:r>
          </a:p>
        </p:txBody>
      </p:sp>
      <p:sp>
        <p:nvSpPr>
          <p:cNvPr id="17" name="TextBox 16"/>
          <p:cNvSpPr txBox="1"/>
          <p:nvPr/>
        </p:nvSpPr>
        <p:spPr>
          <a:xfrm>
            <a:off x="5072064" y="4195685"/>
            <a:ext cx="612593" cy="276999"/>
          </a:xfrm>
          <a:prstGeom prst="rect">
            <a:avLst/>
          </a:prstGeom>
          <a:noFill/>
        </p:spPr>
        <p:txBody>
          <a:bodyPr wrap="none" rtlCol="0">
            <a:spAutoFit/>
          </a:bodyPr>
          <a:lstStyle/>
          <a:p>
            <a:r>
              <a:rPr lang="en-US" sz="1200" b="1" dirty="0" smtClean="0"/>
              <a:t>23602</a:t>
            </a:r>
            <a:endParaRPr lang="en-US" b="1" dirty="0"/>
          </a:p>
        </p:txBody>
      </p:sp>
      <p:sp>
        <p:nvSpPr>
          <p:cNvPr id="18" name="TextBox 17"/>
          <p:cNvSpPr txBox="1"/>
          <p:nvPr/>
        </p:nvSpPr>
        <p:spPr>
          <a:xfrm>
            <a:off x="3835099" y="3488432"/>
            <a:ext cx="612593" cy="276999"/>
          </a:xfrm>
          <a:prstGeom prst="rect">
            <a:avLst/>
          </a:prstGeom>
          <a:noFill/>
        </p:spPr>
        <p:txBody>
          <a:bodyPr wrap="none" rtlCol="0">
            <a:spAutoFit/>
          </a:bodyPr>
          <a:lstStyle/>
          <a:p>
            <a:r>
              <a:rPr lang="en-US" sz="1200" b="1" dirty="0" smtClean="0"/>
              <a:t>31040</a:t>
            </a:r>
            <a:endParaRPr lang="en-US" b="1" dirty="0"/>
          </a:p>
        </p:txBody>
      </p:sp>
    </p:spTree>
    <p:extLst>
      <p:ext uri="{BB962C8B-B14F-4D97-AF65-F5344CB8AC3E}">
        <p14:creationId xmlns:p14="http://schemas.microsoft.com/office/powerpoint/2010/main" val="1265408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atson_27510_002_170615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550946" y="184543"/>
            <a:ext cx="1143000" cy="10055035"/>
          </a:xfrm>
          <a:prstGeom prst="rect">
            <a:avLst/>
          </a:prstGeom>
        </p:spPr>
      </p:pic>
      <p:pic>
        <p:nvPicPr>
          <p:cNvPr id="8" name="Picture 7" descr="fliard_33021_001_1706151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39030" y="2072323"/>
            <a:ext cx="1143000" cy="3831201"/>
          </a:xfrm>
          <a:prstGeom prst="rect">
            <a:avLst/>
          </a:prstGeom>
        </p:spPr>
      </p:pic>
      <p:pic>
        <p:nvPicPr>
          <p:cNvPr id="7" name="Picture 6" descr="scoaoi_20027_000_1706151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2416472" y="-129256"/>
            <a:ext cx="1143000" cy="5786088"/>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1107996"/>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ea typeface="Calibri" charset="0"/>
              </a:rPr>
              <a:t>Line 1, ID </a:t>
            </a:r>
            <a:r>
              <a:rPr lang="en-US" sz="1600" dirty="0"/>
              <a:t>20027</a:t>
            </a:r>
            <a:r>
              <a:rPr lang="en-US" sz="1600" dirty="0">
                <a:ea typeface="Calibri" charset="0"/>
              </a:rPr>
              <a:t>: Scotty Creek</a:t>
            </a:r>
          </a:p>
          <a:p>
            <a:pPr algn="l">
              <a:spcAft>
                <a:spcPts val="0"/>
              </a:spcAft>
            </a:pPr>
            <a:r>
              <a:rPr lang="en-US" sz="1600" dirty="0" smtClean="0">
                <a:ea typeface="Calibri" charset="0"/>
              </a:rPr>
              <a:t>B. Line </a:t>
            </a:r>
            <a:r>
              <a:rPr lang="en-US" sz="1600" dirty="0">
                <a:ea typeface="Calibri" charset="0"/>
              </a:rPr>
              <a:t>2, ID </a:t>
            </a:r>
            <a:r>
              <a:rPr lang="en-US" sz="1600" dirty="0"/>
              <a:t>33021</a:t>
            </a:r>
            <a:r>
              <a:rPr lang="en-US" sz="1600" dirty="0">
                <a:ea typeface="Calibri" charset="0"/>
              </a:rPr>
              <a:t>: Fort Liard</a:t>
            </a:r>
          </a:p>
          <a:p>
            <a:pPr algn="l">
              <a:spcAft>
                <a:spcPts val="0"/>
              </a:spcAft>
            </a:pPr>
            <a:r>
              <a:rPr lang="en-US" sz="1600" dirty="0" smtClean="0">
                <a:ea typeface="Calibri" charset="0"/>
              </a:rPr>
              <a:t>C. Line </a:t>
            </a:r>
            <a:r>
              <a:rPr lang="en-US" sz="1600" dirty="0">
                <a:ea typeface="Calibri" charset="0"/>
              </a:rPr>
              <a:t>3, ID </a:t>
            </a:r>
            <a:r>
              <a:rPr lang="en-US" sz="1600" dirty="0"/>
              <a:t>27510</a:t>
            </a:r>
            <a:r>
              <a:rPr lang="en-US" sz="1600" dirty="0">
                <a:ea typeface="Calibri" charset="0"/>
              </a:rPr>
              <a:t>: Watson Lake</a:t>
            </a:r>
          </a:p>
        </p:txBody>
      </p:sp>
      <p:sp>
        <p:nvSpPr>
          <p:cNvPr id="9" name="TextBox 8"/>
          <p:cNvSpPr txBox="1"/>
          <p:nvPr/>
        </p:nvSpPr>
        <p:spPr>
          <a:xfrm>
            <a:off x="6990602" y="968152"/>
            <a:ext cx="1673278" cy="400110"/>
          </a:xfrm>
          <a:prstGeom prst="rect">
            <a:avLst/>
          </a:prstGeom>
          <a:noFill/>
        </p:spPr>
        <p:txBody>
          <a:bodyPr wrap="none" rtlCol="0">
            <a:spAutoFit/>
          </a:bodyPr>
          <a:lstStyle/>
          <a:p>
            <a:pPr algn="r"/>
            <a:r>
              <a:rPr lang="en-US" i="1" dirty="0" smtClean="0">
                <a:solidFill>
                  <a:srgbClr val="0000FF"/>
                </a:solidFill>
              </a:rPr>
              <a:t>Ian Tan,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3" name="TextBox 12"/>
          <p:cNvSpPr txBox="1"/>
          <p:nvPr/>
        </p:nvSpPr>
        <p:spPr>
          <a:xfrm>
            <a:off x="94928" y="4640560"/>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4666018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kluane_01902_005_170615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541106" y="2194381"/>
            <a:ext cx="1143000" cy="6035357"/>
          </a:xfrm>
          <a:prstGeom prst="rect">
            <a:avLst/>
          </a:prstGeom>
        </p:spPr>
      </p:pic>
      <p:pic>
        <p:nvPicPr>
          <p:cNvPr id="8" name="Picture 7" descr="kluane_30806_004_1706151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552223" y="-40871"/>
            <a:ext cx="1143000" cy="8057590"/>
          </a:xfrm>
          <a:prstGeom prst="rect">
            <a:avLst/>
          </a:prstGeom>
        </p:spPr>
      </p:pic>
      <p:pic>
        <p:nvPicPr>
          <p:cNvPr id="7" name="Picture 6" descr="wolfcr_23602_003_1706151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537241" y="749975"/>
            <a:ext cx="1143000" cy="4027626"/>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1107996"/>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ea typeface="Calibri" charset="0"/>
              </a:rPr>
              <a:t>Line 4, ID </a:t>
            </a:r>
            <a:r>
              <a:rPr lang="en-US" sz="1600" dirty="0"/>
              <a:t>23602</a:t>
            </a:r>
            <a:r>
              <a:rPr lang="en-US" sz="1600" dirty="0">
                <a:ea typeface="Calibri" charset="0"/>
              </a:rPr>
              <a:t>: Wolf Creek</a:t>
            </a:r>
          </a:p>
          <a:p>
            <a:pPr algn="l">
              <a:spcAft>
                <a:spcPts val="0"/>
              </a:spcAft>
            </a:pPr>
            <a:r>
              <a:rPr lang="en-US" sz="1600" dirty="0" smtClean="0">
                <a:ea typeface="Calibri" charset="0"/>
              </a:rPr>
              <a:t>B. Line </a:t>
            </a:r>
            <a:r>
              <a:rPr lang="en-US" sz="1600" dirty="0">
                <a:ea typeface="Calibri" charset="0"/>
              </a:rPr>
              <a:t>5, ID </a:t>
            </a:r>
            <a:r>
              <a:rPr lang="en-US" sz="1600" dirty="0"/>
              <a:t>30806</a:t>
            </a:r>
            <a:r>
              <a:rPr lang="en-US" sz="1600" dirty="0">
                <a:ea typeface="Calibri" charset="0"/>
              </a:rPr>
              <a:t>: </a:t>
            </a:r>
            <a:r>
              <a:rPr lang="en-US" sz="1600" dirty="0" err="1">
                <a:ea typeface="Calibri" charset="0"/>
              </a:rPr>
              <a:t>Kluane</a:t>
            </a:r>
            <a:r>
              <a:rPr lang="en-US" sz="1600" dirty="0">
                <a:ea typeface="Calibri" charset="0"/>
              </a:rPr>
              <a:t> Lake 1</a:t>
            </a:r>
          </a:p>
          <a:p>
            <a:pPr algn="l">
              <a:spcAft>
                <a:spcPts val="0"/>
              </a:spcAft>
            </a:pPr>
            <a:r>
              <a:rPr lang="en-US" sz="1600" dirty="0" smtClean="0">
                <a:ea typeface="Calibri" charset="0"/>
              </a:rPr>
              <a:t>C. Line </a:t>
            </a:r>
            <a:r>
              <a:rPr lang="en-US" sz="1600" dirty="0">
                <a:ea typeface="Calibri" charset="0"/>
              </a:rPr>
              <a:t>6, ID </a:t>
            </a:r>
            <a:r>
              <a:rPr lang="en-US" sz="1600" dirty="0"/>
              <a:t>01902</a:t>
            </a:r>
            <a:r>
              <a:rPr lang="en-US" sz="1600" dirty="0">
                <a:ea typeface="Calibri" charset="0"/>
              </a:rPr>
              <a:t>: </a:t>
            </a:r>
            <a:r>
              <a:rPr lang="en-US" sz="1600" dirty="0" err="1">
                <a:ea typeface="Calibri" charset="0"/>
              </a:rPr>
              <a:t>Kluane</a:t>
            </a:r>
            <a:r>
              <a:rPr lang="en-US" sz="1600" dirty="0">
                <a:ea typeface="Calibri" charset="0"/>
              </a:rPr>
              <a:t> Lake 2</a:t>
            </a:r>
          </a:p>
        </p:txBody>
      </p:sp>
      <p:sp>
        <p:nvSpPr>
          <p:cNvPr id="9" name="TextBox 8"/>
          <p:cNvSpPr txBox="1"/>
          <p:nvPr/>
        </p:nvSpPr>
        <p:spPr>
          <a:xfrm>
            <a:off x="6990602" y="968152"/>
            <a:ext cx="1673278" cy="400110"/>
          </a:xfrm>
          <a:prstGeom prst="rect">
            <a:avLst/>
          </a:prstGeom>
          <a:noFill/>
        </p:spPr>
        <p:txBody>
          <a:bodyPr wrap="none" rtlCol="0">
            <a:spAutoFit/>
          </a:bodyPr>
          <a:lstStyle/>
          <a:p>
            <a:pPr algn="r"/>
            <a:r>
              <a:rPr lang="en-US" i="1" dirty="0">
                <a:solidFill>
                  <a:srgbClr val="0000FF"/>
                </a:solidFill>
              </a:rPr>
              <a:t>Ian Tan, JPL</a:t>
            </a: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3" name="TextBox 12"/>
          <p:cNvSpPr txBox="1"/>
          <p:nvPr/>
        </p:nvSpPr>
        <p:spPr>
          <a:xfrm>
            <a:off x="94928" y="4640560"/>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37285115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taj_31040_006_170615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337046" y="-1053278"/>
            <a:ext cx="1371600" cy="7855836"/>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15 June 2017/DOY 166 </a:t>
            </a:r>
            <a:br>
              <a:rPr lang="en-US" dirty="0">
                <a:solidFill>
                  <a:schemeClr val="accent2"/>
                </a:solidFill>
              </a:rPr>
            </a:br>
            <a:r>
              <a:rPr lang="en-US" dirty="0">
                <a:solidFill>
                  <a:schemeClr val="accent2"/>
                </a:solidFill>
              </a:rPr>
              <a:t>Yellowknife – Fairbanks Transit</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615553"/>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ea typeface="Calibri" charset="0"/>
              </a:rPr>
              <a:t>Line 7, ID 31040: </a:t>
            </a:r>
            <a:r>
              <a:rPr lang="en-US" sz="1600" dirty="0" err="1">
                <a:ea typeface="Calibri" charset="0"/>
              </a:rPr>
              <a:t>Tok</a:t>
            </a:r>
            <a:endParaRPr lang="en-US" sz="1600" dirty="0">
              <a:ea typeface="Calibri" charset="0"/>
            </a:endParaRPr>
          </a:p>
        </p:txBody>
      </p:sp>
      <p:sp>
        <p:nvSpPr>
          <p:cNvPr id="9" name="TextBox 8"/>
          <p:cNvSpPr txBox="1"/>
          <p:nvPr/>
        </p:nvSpPr>
        <p:spPr>
          <a:xfrm>
            <a:off x="6990602" y="968152"/>
            <a:ext cx="1673278" cy="400110"/>
          </a:xfrm>
          <a:prstGeom prst="rect">
            <a:avLst/>
          </a:prstGeom>
          <a:noFill/>
        </p:spPr>
        <p:txBody>
          <a:bodyPr wrap="none" rtlCol="0">
            <a:spAutoFit/>
          </a:bodyPr>
          <a:lstStyle/>
          <a:p>
            <a:pPr algn="r"/>
            <a:r>
              <a:rPr lang="en-US" i="1" dirty="0">
                <a:solidFill>
                  <a:srgbClr val="0000FF"/>
                </a:solidFill>
              </a:rPr>
              <a:t>Ian Tan, JPL</a:t>
            </a: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4" name="TextBox 13"/>
          <p:cNvSpPr txBox="1"/>
          <p:nvPr/>
        </p:nvSpPr>
        <p:spPr>
          <a:xfrm>
            <a:off x="238944" y="4064496"/>
            <a:ext cx="8136904" cy="584776"/>
          </a:xfrm>
          <a:prstGeom prst="rect">
            <a:avLst/>
          </a:prstGeom>
          <a:noFill/>
        </p:spPr>
        <p:txBody>
          <a:bodyPr wrap="square" rtlCol="0">
            <a:spAutoFit/>
          </a:bodyPr>
          <a:lstStyle/>
          <a:p>
            <a:pPr algn="l">
              <a:spcAft>
                <a:spcPts val="0"/>
              </a:spcAft>
            </a:pPr>
            <a:r>
              <a:rPr lang="en-US" sz="1600" dirty="0" smtClean="0">
                <a:ea typeface="Calibri" charset="0"/>
              </a:rPr>
              <a:t>This line crosses the Canada-Alaska border between Beaver Creek, BC and Northway, AK, capturing a long boreal forest transect</a:t>
            </a:r>
            <a:endParaRPr lang="en-US" sz="1600" dirty="0">
              <a:ea typeface="Calibri" charset="0"/>
            </a:endParaRPr>
          </a:p>
        </p:txBody>
      </p:sp>
    </p:spTree>
    <p:extLst>
      <p:ext uri="{BB962C8B-B14F-4D97-AF65-F5344CB8AC3E}">
        <p14:creationId xmlns:p14="http://schemas.microsoft.com/office/powerpoint/2010/main" val="15046062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2080590674</TotalTime>
  <Words>834</Words>
  <Application>Microsoft Macintosh PowerPoint</Application>
  <PresentationFormat>Custom</PresentationFormat>
  <Paragraphs>134</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Default Design</vt:lpstr>
      <vt:lpstr>Photo Editor Photo</vt:lpstr>
      <vt:lpstr>PowerPoint Presentation</vt:lpstr>
      <vt:lpstr>15 June 2017/DOY 166  Yellowknife – Fairbanks Transit</vt:lpstr>
      <vt:lpstr>15 June 2017/DOY 166  Yellowknife – Fairbanks Transit</vt:lpstr>
      <vt:lpstr>15 June 2017/DOY 166  72-Hour Look Ahead</vt:lpstr>
      <vt:lpstr>15 June 2017/DOY 166  Yellowknife – Fairbanks Transit</vt:lpstr>
      <vt:lpstr>15 June 2017/DOY 166  Yellowknife – Fairbanks Transit</vt:lpstr>
      <vt:lpstr>15 June 2017/DOY 166  Yellowknife – Fairbanks Transit</vt:lpstr>
      <vt:lpstr>15 June 2017/DOY 166  Yellowknife – Fairbanks Transit</vt:lpstr>
      <vt:lpstr>15 June 2017/DOY 166  Yellowknife – Fairbanks Transit</vt:lpstr>
      <vt:lpstr>15 June 2017/DOY 166  Yellowknife – Fairbanks Transit</vt:lpstr>
      <vt:lpstr>15 June 2017/DOY 166  Yellowknife – Fairbanks Transit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cp:lastModifiedBy>Leanne Kendig</cp:lastModifiedBy>
  <cp:revision>3539</cp:revision>
  <cp:lastPrinted>2012-09-27T19:06:18Z</cp:lastPrinted>
  <dcterms:created xsi:type="dcterms:W3CDTF">2011-01-14T21:06:41Z</dcterms:created>
  <dcterms:modified xsi:type="dcterms:W3CDTF">2017-06-27T13:07:42Z</dcterms:modified>
</cp:coreProperties>
</file>